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692" r:id="rId5"/>
  </p:sldMasterIdLst>
  <p:notesMasterIdLst>
    <p:notesMasterId r:id="rId59"/>
  </p:notesMasterIdLst>
  <p:sldIdLst>
    <p:sldId id="282" r:id="rId6"/>
    <p:sldId id="3040" r:id="rId7"/>
    <p:sldId id="3042" r:id="rId8"/>
    <p:sldId id="3043" r:id="rId9"/>
    <p:sldId id="3174" r:id="rId10"/>
    <p:sldId id="3176" r:id="rId11"/>
    <p:sldId id="3177" r:id="rId12"/>
    <p:sldId id="3044" r:id="rId13"/>
    <p:sldId id="3175" r:id="rId14"/>
    <p:sldId id="3170" r:id="rId15"/>
    <p:sldId id="3187" r:id="rId16"/>
    <p:sldId id="3188" r:id="rId17"/>
    <p:sldId id="3189" r:id="rId18"/>
    <p:sldId id="3190" r:id="rId19"/>
    <p:sldId id="3135" r:id="rId20"/>
    <p:sldId id="3136" r:id="rId21"/>
    <p:sldId id="3137" r:id="rId22"/>
    <p:sldId id="3191" r:id="rId23"/>
    <p:sldId id="3171" r:id="rId24"/>
    <p:sldId id="3172" r:id="rId25"/>
    <p:sldId id="3192" r:id="rId26"/>
    <p:sldId id="3173" r:id="rId27"/>
    <p:sldId id="3183" r:id="rId28"/>
    <p:sldId id="3184" r:id="rId29"/>
    <p:sldId id="3178" r:id="rId30"/>
    <p:sldId id="315" r:id="rId31"/>
    <p:sldId id="324" r:id="rId32"/>
    <p:sldId id="317" r:id="rId33"/>
    <p:sldId id="3055" r:id="rId34"/>
    <p:sldId id="319" r:id="rId35"/>
    <p:sldId id="320" r:id="rId36"/>
    <p:sldId id="3181" r:id="rId37"/>
    <p:sldId id="3182" r:id="rId38"/>
    <p:sldId id="3025" r:id="rId39"/>
    <p:sldId id="3167" r:id="rId40"/>
    <p:sldId id="3185" r:id="rId41"/>
    <p:sldId id="3186" r:id="rId42"/>
    <p:sldId id="3045" r:id="rId43"/>
    <p:sldId id="3168" r:id="rId44"/>
    <p:sldId id="3193" r:id="rId45"/>
    <p:sldId id="3046" r:id="rId46"/>
    <p:sldId id="3195" r:id="rId47"/>
    <p:sldId id="3200" r:id="rId48"/>
    <p:sldId id="510" r:id="rId49"/>
    <p:sldId id="3194" r:id="rId50"/>
    <p:sldId id="3201" r:id="rId51"/>
    <p:sldId id="3202" r:id="rId52"/>
    <p:sldId id="3199" r:id="rId53"/>
    <p:sldId id="3196" r:id="rId54"/>
    <p:sldId id="3197" r:id="rId55"/>
    <p:sldId id="3169" r:id="rId56"/>
    <p:sldId id="3198" r:id="rId57"/>
    <p:sldId id="258" r:id="rId5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3040"/>
            <p14:sldId id="3042"/>
            <p14:sldId id="3043"/>
            <p14:sldId id="3174"/>
            <p14:sldId id="3176"/>
            <p14:sldId id="3177"/>
            <p14:sldId id="3044"/>
            <p14:sldId id="3175"/>
            <p14:sldId id="3170"/>
            <p14:sldId id="3187"/>
            <p14:sldId id="3188"/>
            <p14:sldId id="3189"/>
            <p14:sldId id="3190"/>
            <p14:sldId id="3135"/>
            <p14:sldId id="3136"/>
            <p14:sldId id="3137"/>
            <p14:sldId id="3191"/>
            <p14:sldId id="3171"/>
            <p14:sldId id="3172"/>
            <p14:sldId id="3192"/>
            <p14:sldId id="3173"/>
            <p14:sldId id="3183"/>
            <p14:sldId id="3184"/>
            <p14:sldId id="3178"/>
            <p14:sldId id="315"/>
            <p14:sldId id="324"/>
            <p14:sldId id="317"/>
            <p14:sldId id="3055"/>
            <p14:sldId id="319"/>
            <p14:sldId id="320"/>
            <p14:sldId id="3181"/>
            <p14:sldId id="3182"/>
            <p14:sldId id="3025"/>
            <p14:sldId id="3167"/>
            <p14:sldId id="3185"/>
            <p14:sldId id="3186"/>
            <p14:sldId id="3045"/>
            <p14:sldId id="3168"/>
            <p14:sldId id="3193"/>
            <p14:sldId id="3046"/>
            <p14:sldId id="3195"/>
            <p14:sldId id="3200"/>
            <p14:sldId id="510"/>
            <p14:sldId id="3194"/>
            <p14:sldId id="3201"/>
            <p14:sldId id="3202"/>
            <p14:sldId id="3199"/>
            <p14:sldId id="3196"/>
            <p14:sldId id="3197"/>
            <p14:sldId id="3169"/>
            <p14:sldId id="3198"/>
            <p14:sldId id="258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D100"/>
    <a:srgbClr val="F2CB00"/>
    <a:srgbClr val="E1398F"/>
    <a:srgbClr val="7F6600"/>
    <a:srgbClr val="826900"/>
    <a:srgbClr val="F084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980" autoAdjust="0"/>
  </p:normalViewPr>
  <p:slideViewPr>
    <p:cSldViewPr snapToGrid="0" snapToObjects="1">
      <p:cViewPr varScale="1">
        <p:scale>
          <a:sx n="98" d="100"/>
          <a:sy n="98" d="100"/>
        </p:scale>
        <p:origin x="1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5" Type="http://schemas.openxmlformats.org/officeDocument/2006/relationships/slideMaster" Target="slideMasters/slideMaster2.xml"/><Relationship Id="rId61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5-2-2022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https://medium.com/real-vox/what-if-companies-say-help-me-move-away-from-oracle-ffbbc95afc4f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&amp;</a:t>
            </a:r>
            <a:r>
              <a:rPr lang="en-US" i="1" dirty="0"/>
              <a:t> declarative </a:t>
            </a:r>
            <a:r>
              <a:rPr lang="en-US" dirty="0"/>
              <a:t>in </a:t>
            </a:r>
            <a:r>
              <a:rPr lang="en-US" dirty="0" err="1"/>
              <a:t>plaats</a:t>
            </a:r>
            <a:r>
              <a:rPr lang="en-US" dirty="0"/>
              <a:t> van</a:t>
            </a:r>
            <a:r>
              <a:rPr lang="en-US" i="1" dirty="0"/>
              <a:t> imperative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90207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what </a:t>
            </a:r>
            <a:r>
              <a:rPr lang="en-US" dirty="0" err="1"/>
              <a:t>dit</a:t>
            </a:r>
            <a:r>
              <a:rPr lang="en-US" dirty="0"/>
              <a:t> NOT happen?</a:t>
            </a:r>
          </a:p>
          <a:p>
            <a:r>
              <a:rPr lang="en-US" dirty="0"/>
              <a:t>technical LCM</a:t>
            </a:r>
          </a:p>
          <a:p>
            <a:r>
              <a:rPr lang="en-US" dirty="0"/>
              <a:t>technical debt management</a:t>
            </a:r>
          </a:p>
          <a:p>
            <a:r>
              <a:rPr lang="en-US" dirty="0"/>
              <a:t>rearchitect for new requirements and using new insights and new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3921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Help me move away from Oracle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3F70C9-F146-F64E-A2AB-0DE1C416BC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B5542B-6BE5-F64E-B175-A71CB4BAE7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2C567E-0B15-C14A-8825-506A2C96B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27E292-34B9-E444-9D10-D18E22807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F6D106-3ACB-F54F-AC98-97A71152D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271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12977-3144-F743-9111-ECAE05821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761D1-52AB-344F-A665-EF15511594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1873C-59DC-E947-9351-E87D2741E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BF99B-03A8-8B46-BF8C-A18C3DA73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B2AA81-7B4A-1E4D-BF9F-B9B52A1EE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058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96F8B-2F90-1843-9FD2-3656658D39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82B7EB-9C5E-A646-ADC3-2ADC034DA2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214FB1-7282-8A4E-8FEF-3EA60FEDE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8FC18A-5844-A445-8A5A-C2D364E1A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64F394-54BD-C341-80C9-0915E33372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821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72C6-25BD-7E49-950F-B12A5024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832A-F12F-4F42-B31D-758745391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A8A66-CA95-DF46-8F73-9A357531C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95116-EDEA-8E46-AD2B-12AADFDC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F1B0E-D1E3-5F47-B90F-4FD0DECD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D82AA-E000-F840-AE1A-8BD34D4A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320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9A1E-DBA6-C14D-BE7A-93C3EAEC0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6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404B4E-4D73-EA4D-B6BB-FE486D679F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5D8E4A-5315-464C-AFC6-78D7DB847D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12090F-38A4-3B4E-A88D-F92BE271CB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EAC266-6823-5D45-802B-A1466F126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FDC2E0-49C1-C042-9BEA-096277116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B7F6C3-EB8A-4A41-BC5E-EDF63AD6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49416A-BD24-134A-BC9C-727DAD147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20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8CA41-3091-2246-87AF-58F178BE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AEBA73C-4994-6A47-A661-D44E94529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EB8F4-F80A-BE40-AFD9-B666CAC7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DA363-51DC-5D44-B6B0-97BFE40A02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346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36A186-7A73-6D4B-BAF5-092F74A75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934C21-C7AC-294D-9312-6DF34A4BE8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949F02-7BF0-FB4C-A05B-675E71C5B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24179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A9AE5-AADB-F448-BA82-E49DBC145B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362DC8-8203-7B4A-8E2C-6DBDFF901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941D47-4E70-7B47-B6BF-8EAE02A7AE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BA7F1-A219-CD4C-9A60-3F69B0EEEB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763C5C-E7D4-874A-B008-6192C9BFED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AFA8C-77D7-CD40-ABB8-64736D153E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7600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705DE-C44C-1D41-A416-DA468BCB95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1ED463-210A-594E-A626-C5ECC0EC7E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71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0AE894-4EB7-4F41-BC73-8024C740F5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8CA78-41F5-DC4C-BFE3-475502200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5DD8B0-BC92-2140-B328-F1F50CFFE8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0FD67-38D6-274D-9A1E-9130F2B73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514362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CC71A-33AA-E14D-B5F5-2CA5B5904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9DEDA4-3B99-1941-93DB-0581ADCFF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701E98-73C4-DA4E-97C9-FC63407EBF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677E96-1946-FA49-95DC-EAC377285A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7A210A-6090-D649-81E7-9C3820894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162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61D7A0-5918-3146-BC34-5286E635A54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4560E5-53CE-0842-8FE4-7B9983C636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D5622-FFF9-6D47-8454-1249C1C1DD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2FB83D-155B-1746-BC17-940AEC49C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6DFC7-B3A8-FA49-B87D-540361F07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9752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Help me move away from Oracle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12521" y="288000"/>
            <a:ext cx="6231478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Help me move away from Oracle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Text&#10;&#10;Description automatically generated with medium confidence">
            <a:extLst>
              <a:ext uri="{FF2B5EF4-FFF2-40B4-BE49-F238E27FC236}">
                <a16:creationId xmlns:a16="http://schemas.microsoft.com/office/drawing/2014/main" id="{AD6505E0-230F-CA46-92DA-11153550B41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99628" y="4983459"/>
            <a:ext cx="777675" cy="147718"/>
          </a:xfrm>
          <a:prstGeom prst="rect">
            <a:avLst/>
          </a:prstGeom>
        </p:spPr>
      </p:pic>
      <p:pic>
        <p:nvPicPr>
          <p:cNvPr id="16" name="Content Placeholder 18" descr="Logo&#10;&#10;Description automatically generated with low confidence">
            <a:extLst>
              <a:ext uri="{FF2B5EF4-FFF2-40B4-BE49-F238E27FC236}">
                <a16:creationId xmlns:a16="http://schemas.microsoft.com/office/drawing/2014/main" id="{338BF34A-F45E-C146-BDBD-329DDF870489}"/>
              </a:ext>
            </a:extLst>
          </p:cNvPr>
          <p:cNvPicPr>
            <a:picLocks noGrp="1"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-91649" y="-58751"/>
            <a:ext cx="1204170" cy="69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EDB31E2-666B-C24F-9428-3F2EAF7E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6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329F8F-6C59-9C4B-86EC-ABC0B9D10E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18AD2-9D7B-C643-91FE-C174E240BE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4853B4-5107-D94E-BECF-06F3F3819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4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Help me move away from Oracle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45086-B922-3545-BBC7-76BE5C63E4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4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2D64DA5D-E8F4-4A33-A6D0-8BBCF12E2901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</a:p>
        </p:txBody>
      </p:sp>
    </p:spTree>
    <p:extLst>
      <p:ext uri="{BB962C8B-B14F-4D97-AF65-F5344CB8AC3E}">
        <p14:creationId xmlns:p14="http://schemas.microsoft.com/office/powerpoint/2010/main" val="392485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sldNum="0" hd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4.png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2.wdp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svg"/><Relationship Id="rId18" Type="http://schemas.openxmlformats.org/officeDocument/2006/relationships/image" Target="../media/image56.jpeg"/><Relationship Id="rId3" Type="http://schemas.openxmlformats.org/officeDocument/2006/relationships/image" Target="../media/image41.png"/><Relationship Id="rId21" Type="http://schemas.openxmlformats.org/officeDocument/2006/relationships/image" Target="../media/image59.jpe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jpg"/><Relationship Id="rId2" Type="http://schemas.openxmlformats.org/officeDocument/2006/relationships/image" Target="../media/image40.jpeg"/><Relationship Id="rId16" Type="http://schemas.openxmlformats.org/officeDocument/2006/relationships/image" Target="../media/image54.png"/><Relationship Id="rId20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jpeg"/><Relationship Id="rId11" Type="http://schemas.openxmlformats.org/officeDocument/2006/relationships/image" Target="../media/image49.jpeg"/><Relationship Id="rId5" Type="http://schemas.openxmlformats.org/officeDocument/2006/relationships/image" Target="../media/image43.jpeg"/><Relationship Id="rId15" Type="http://schemas.openxmlformats.org/officeDocument/2006/relationships/image" Target="../media/image53.png"/><Relationship Id="rId10" Type="http://schemas.openxmlformats.org/officeDocument/2006/relationships/image" Target="../media/image48.jpeg"/><Relationship Id="rId19" Type="http://schemas.openxmlformats.org/officeDocument/2006/relationships/image" Target="../media/image57.jpeg"/><Relationship Id="rId4" Type="http://schemas.openxmlformats.org/officeDocument/2006/relationships/image" Target="../media/image42.jpeg"/><Relationship Id="rId9" Type="http://schemas.openxmlformats.org/officeDocument/2006/relationships/image" Target="../media/image47.jpeg"/><Relationship Id="rId14" Type="http://schemas.openxmlformats.org/officeDocument/2006/relationships/image" Target="../media/image52.png"/><Relationship Id="rId22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eg"/><Relationship Id="rId3" Type="http://schemas.openxmlformats.org/officeDocument/2006/relationships/image" Target="../media/image63.svg"/><Relationship Id="rId7" Type="http://schemas.openxmlformats.org/officeDocument/2006/relationships/image" Target="../media/image67.jpe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9" Type="http://schemas.openxmlformats.org/officeDocument/2006/relationships/image" Target="../media/image69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0.jpe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71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Relationship Id="rId9" Type="http://schemas.openxmlformats.org/officeDocument/2006/relationships/image" Target="../media/image80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10" Type="http://schemas.openxmlformats.org/officeDocument/2006/relationships/image" Target="../media/image63.svg"/><Relationship Id="rId4" Type="http://schemas.openxmlformats.org/officeDocument/2006/relationships/image" Target="../media/image82.jpeg"/><Relationship Id="rId9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88.png"/><Relationship Id="rId7" Type="http://schemas.openxmlformats.org/officeDocument/2006/relationships/image" Target="../media/image62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jpe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46.png"/><Relationship Id="rId4" Type="http://schemas.openxmlformats.org/officeDocument/2006/relationships/image" Target="../media/image9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5.svg"/><Relationship Id="rId4" Type="http://schemas.openxmlformats.org/officeDocument/2006/relationships/image" Target="../media/image9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jpeg"/><Relationship Id="rId4" Type="http://schemas.openxmlformats.org/officeDocument/2006/relationships/image" Target="../media/image102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0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jpeg"/><Relationship Id="rId4" Type="http://schemas.openxmlformats.org/officeDocument/2006/relationships/image" Target="../media/image106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.xml"/><Relationship Id="rId5" Type="http://schemas.microsoft.com/office/2007/relationships/hdphoto" Target="../media/hdphoto4.wdp"/><Relationship Id="rId4" Type="http://schemas.openxmlformats.org/officeDocument/2006/relationships/image" Target="../media/image12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mailto:membershipdir@rmoug.org" TargetMode="External"/><Relationship Id="rId7" Type="http://schemas.openxmlformats.org/officeDocument/2006/relationships/image" Target="../media/image12.png"/><Relationship Id="rId2" Type="http://schemas.openxmlformats.org/officeDocument/2006/relationships/hyperlink" Target="https://rmoug.org/Join-Us" TargetMode="Externa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11" Type="http://schemas.openxmlformats.org/officeDocument/2006/relationships/image" Target="../media/image9.jpe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122.png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Help me move away from Oracle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9A92ED-F94B-4E1D-9EE1-BDEA39100086}"/>
              </a:ext>
            </a:extLst>
          </p:cNvPr>
          <p:cNvGrpSpPr/>
          <p:nvPr/>
        </p:nvGrpSpPr>
        <p:grpSpPr>
          <a:xfrm>
            <a:off x="223086" y="4672461"/>
            <a:ext cx="1117208" cy="241300"/>
            <a:chOff x="4055964" y="4549843"/>
            <a:chExt cx="924238" cy="172017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1308B57-6557-4CC2-AA10-5D292B6E56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055964" y="4549843"/>
              <a:ext cx="396605" cy="127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278F9BB-922D-4226-AE7B-0CA0F7ED2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455" y="4549864"/>
              <a:ext cx="460747" cy="17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06365A8-67D8-6143-AC90-95545D04D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75420" y="3345518"/>
            <a:ext cx="2891822" cy="1124850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F6AB579-C99A-42D5-B29B-97A45060AD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" y="1109737"/>
            <a:ext cx="3705059" cy="2080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495F8-8C1F-4483-A27E-9DB71E020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moving away from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7D3F8-7CAF-4985-85B5-CA326E1E9D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048E6F-6052-4305-911E-6F574A1110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8B6280-0356-4D11-8BFE-6BF5C2893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6208" y="936000"/>
            <a:ext cx="5811584" cy="3883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304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C695-C246-497B-91FA-8B8A9D05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Oracle?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C793A-8D0A-4C6D-B067-26B4A2DB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14A97D2A-A8AD-4049-8D94-C9F019B2361E}"/>
              </a:ext>
            </a:extLst>
          </p:cNvPr>
          <p:cNvSpPr/>
          <p:nvPr/>
        </p:nvSpPr>
        <p:spPr>
          <a:xfrm>
            <a:off x="3684814" y="1921518"/>
            <a:ext cx="2136866" cy="1300464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705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C695-C246-497B-91FA-8B8A9D05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Oracle?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C793A-8D0A-4C6D-B067-26B4A2DB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5994229-3393-4850-928B-7C4396787BA6}"/>
              </a:ext>
            </a:extLst>
          </p:cNvPr>
          <p:cNvGrpSpPr/>
          <p:nvPr/>
        </p:nvGrpSpPr>
        <p:grpSpPr>
          <a:xfrm>
            <a:off x="3323053" y="1335350"/>
            <a:ext cx="2751117" cy="3594790"/>
            <a:chOff x="3478233" y="1548710"/>
            <a:chExt cx="2751117" cy="3594790"/>
          </a:xfrm>
        </p:grpSpPr>
        <p:pic>
          <p:nvPicPr>
            <p:cNvPr id="4098" name="Picture 2" descr="Next Gen Enterprise: Oracle Applications customers reveal ...">
              <a:extLst>
                <a:ext uri="{FF2B5EF4-FFF2-40B4-BE49-F238E27FC236}">
                  <a16:creationId xmlns:a16="http://schemas.microsoft.com/office/drawing/2014/main" id="{C3BBBDDB-5BC5-41D3-B4D7-811A5FD0FD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859" b="-1"/>
            <a:stretch/>
          </p:blipFill>
          <p:spPr bwMode="auto">
            <a:xfrm>
              <a:off x="3517850" y="1855690"/>
              <a:ext cx="2711500" cy="32878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 descr="Next Gen Enterprise: Oracle Applications customers reveal ...">
              <a:extLst>
                <a:ext uri="{FF2B5EF4-FFF2-40B4-BE49-F238E27FC236}">
                  <a16:creationId xmlns:a16="http://schemas.microsoft.com/office/drawing/2014/main" id="{AED50F14-7EAF-42CB-B7F7-C6059760812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4011"/>
            <a:stretch/>
          </p:blipFill>
          <p:spPr bwMode="auto">
            <a:xfrm>
              <a:off x="3548330" y="1609786"/>
              <a:ext cx="2639110" cy="25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Parallelogram 5">
              <a:extLst>
                <a:ext uri="{FF2B5EF4-FFF2-40B4-BE49-F238E27FC236}">
                  <a16:creationId xmlns:a16="http://schemas.microsoft.com/office/drawing/2014/main" id="{EA6F4923-6FDF-4FD1-BB4D-444625CC28E8}"/>
                </a:ext>
              </a:extLst>
            </p:cNvPr>
            <p:cNvSpPr/>
            <p:nvPr/>
          </p:nvSpPr>
          <p:spPr>
            <a:xfrm rot="15952776">
              <a:off x="3340465" y="1686478"/>
              <a:ext cx="360630" cy="85094"/>
            </a:xfrm>
            <a:prstGeom prst="parallelogram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Cylinder 4">
            <a:extLst>
              <a:ext uri="{FF2B5EF4-FFF2-40B4-BE49-F238E27FC236}">
                <a16:creationId xmlns:a16="http://schemas.microsoft.com/office/drawing/2014/main" id="{14A97D2A-A8AD-4049-8D94-C9F019B2361E}"/>
              </a:ext>
            </a:extLst>
          </p:cNvPr>
          <p:cNvSpPr/>
          <p:nvPr/>
        </p:nvSpPr>
        <p:spPr>
          <a:xfrm>
            <a:off x="4543432" y="2466212"/>
            <a:ext cx="338546" cy="168720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5542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C695-C246-497B-91FA-8B8A9D05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Oracle?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C793A-8D0A-4C6D-B067-26B4A2DB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8" name="Picture 2" descr="Next Gen Enterprise: Oracle Applications customers reveal ...">
            <a:extLst>
              <a:ext uri="{FF2B5EF4-FFF2-40B4-BE49-F238E27FC236}">
                <a16:creationId xmlns:a16="http://schemas.microsoft.com/office/drawing/2014/main" id="{0778D364-DA84-491D-8502-8529C73B8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329938" y="796500"/>
            <a:ext cx="2711500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3225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8C695-C246-497B-91FA-8B8A9D058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Oracle?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1C793A-8D0A-4C6D-B067-26B4A2DB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8" name="Picture 2" descr="Next Gen Enterprise: Oracle Applications customers reveal ...">
            <a:extLst>
              <a:ext uri="{FF2B5EF4-FFF2-40B4-BE49-F238E27FC236}">
                <a16:creationId xmlns:a16="http://schemas.microsoft.com/office/drawing/2014/main" id="{0778D364-DA84-491D-8502-8529C73B83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86704" y="1130278"/>
            <a:ext cx="2175596" cy="3375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Oracle Cloud Applications - YouTube">
            <a:extLst>
              <a:ext uri="{FF2B5EF4-FFF2-40B4-BE49-F238E27FC236}">
                <a16:creationId xmlns:a16="http://schemas.microsoft.com/office/drawing/2014/main" id="{AF2B1F7D-7B68-407E-845F-31BB91113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970" y="-1262158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6279C4AE-E717-417F-9052-DDB8184021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69748" y="2100056"/>
            <a:ext cx="4143943" cy="2020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943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0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ABAD2-0E1F-442A-83BA-05F06F75D3CB}"/>
              </a:ext>
            </a:extLst>
          </p:cNvPr>
          <p:cNvSpPr txBox="1"/>
          <p:nvPr/>
        </p:nvSpPr>
        <p:spPr>
          <a:xfrm>
            <a:off x="1171258" y="4220170"/>
            <a:ext cx="7355521" cy="923330"/>
          </a:xfrm>
          <a:prstGeom prst="rect">
            <a:avLst/>
          </a:prstGeom>
          <a:solidFill>
            <a:srgbClr val="ECE0BA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0" dirty="0">
                <a:latin typeface="Caveat" panose="00000500000000000000" pitchFamily="2" charset="0"/>
              </a:rPr>
              <a:t>  </a:t>
            </a:r>
            <a:r>
              <a:rPr lang="en-US" sz="6000" dirty="0" err="1">
                <a:latin typeface="Caveat" panose="00000500000000000000" pitchFamily="2" charset="0"/>
              </a:rPr>
              <a:t>Ceci</a:t>
            </a:r>
            <a:r>
              <a:rPr lang="en-US" sz="6000" dirty="0">
                <a:latin typeface="Caveat" panose="00000500000000000000" pitchFamily="2" charset="0"/>
              </a:rPr>
              <a:t> </a:t>
            </a:r>
            <a:r>
              <a:rPr lang="en-US" sz="6000" dirty="0" err="1">
                <a:latin typeface="Caveat" panose="00000500000000000000" pitchFamily="2" charset="0"/>
              </a:rPr>
              <a:t>n’est</a:t>
            </a:r>
            <a:r>
              <a:rPr lang="en-US" sz="6000" dirty="0">
                <a:latin typeface="Caveat" panose="00000500000000000000" pitchFamily="2" charset="0"/>
              </a:rPr>
              <a:t> pas un database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9606687-D3FE-4A96-98EF-09DB1A79D4E6}"/>
              </a:ext>
            </a:extLst>
          </p:cNvPr>
          <p:cNvSpPr/>
          <p:nvPr/>
        </p:nvSpPr>
        <p:spPr>
          <a:xfrm>
            <a:off x="807720" y="31500"/>
            <a:ext cx="7956254" cy="3713995"/>
          </a:xfrm>
          <a:prstGeom prst="can">
            <a:avLst/>
          </a:prstGeom>
          <a:solidFill>
            <a:srgbClr val="866D44">
              <a:alpha val="96000"/>
            </a:srgbClr>
          </a:solidFill>
          <a:ln>
            <a:solidFill>
              <a:srgbClr val="0D0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1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1B02-FD12-45F1-AF4B-A8305BDB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2309" y="233295"/>
            <a:ext cx="6121689" cy="504000"/>
          </a:xfrm>
        </p:spPr>
        <p:txBody>
          <a:bodyPr/>
          <a:lstStyle/>
          <a:p>
            <a:r>
              <a:rPr lang="en-US" dirty="0"/>
              <a:t>Oracle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27CA4-BA5A-4A9A-98AF-D4E5649DD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609717"/>
            <a:ext cx="6623999" cy="3780000"/>
          </a:xfrm>
        </p:spPr>
        <p:txBody>
          <a:bodyPr/>
          <a:lstStyle/>
          <a:p>
            <a:r>
              <a:rPr lang="en-US" dirty="0"/>
              <a:t>Is much more than just a relational store of data </a:t>
            </a:r>
            <a:br>
              <a:rPr lang="en-US" dirty="0"/>
            </a:br>
            <a:r>
              <a:rPr lang="en-US" dirty="0"/>
              <a:t>and SQL query engine</a:t>
            </a:r>
          </a:p>
          <a:p>
            <a:r>
              <a:rPr lang="en-US" dirty="0"/>
              <a:t>Application Platform</a:t>
            </a:r>
          </a:p>
          <a:p>
            <a:pPr lvl="1"/>
            <a:r>
              <a:rPr lang="en-US" dirty="0"/>
              <a:t>PL/SQL</a:t>
            </a:r>
          </a:p>
          <a:p>
            <a:pPr lvl="1"/>
            <a:r>
              <a:rPr lang="en-US" dirty="0"/>
              <a:t>Stored Java</a:t>
            </a:r>
          </a:p>
          <a:p>
            <a:pPr lvl="1"/>
            <a:r>
              <a:rPr lang="en-US" dirty="0"/>
              <a:t>MLE (multi language engine)</a:t>
            </a:r>
          </a:p>
          <a:p>
            <a:pPr lvl="1"/>
            <a:r>
              <a:rPr lang="en-US" dirty="0"/>
              <a:t>Embedded PL/SQL Gateway, ORDS</a:t>
            </a:r>
          </a:p>
          <a:p>
            <a:pPr lvl="1"/>
            <a:r>
              <a:rPr lang="en-US" dirty="0"/>
              <a:t>APEX</a:t>
            </a:r>
          </a:p>
          <a:p>
            <a:r>
              <a:rPr lang="en-US" dirty="0"/>
              <a:t>Oracle Database features</a:t>
            </a:r>
          </a:p>
          <a:p>
            <a:pPr lvl="1"/>
            <a:r>
              <a:rPr lang="en-US" dirty="0"/>
              <a:t>Audit</a:t>
            </a:r>
          </a:p>
          <a:p>
            <a:pPr lvl="1"/>
            <a:r>
              <a:rPr lang="en-US" dirty="0"/>
              <a:t>Virtual Private Database</a:t>
            </a:r>
          </a:p>
          <a:p>
            <a:pPr lvl="1"/>
            <a:r>
              <a:rPr lang="en-US" dirty="0"/>
              <a:t>Edition Based Redefinition</a:t>
            </a:r>
          </a:p>
          <a:p>
            <a:pPr lvl="1"/>
            <a:r>
              <a:rPr lang="en-US" dirty="0"/>
              <a:t>Flashback</a:t>
            </a:r>
          </a:p>
          <a:p>
            <a:pPr lvl="1"/>
            <a:r>
              <a:rPr lang="en-US" dirty="0"/>
              <a:t>Spatial and Graph</a:t>
            </a:r>
          </a:p>
          <a:p>
            <a:pPr lvl="1"/>
            <a:r>
              <a:rPr lang="en-US" dirty="0"/>
              <a:t>Advanced Analytics and Machine Learning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0845B-8B61-4D04-B9AB-1E4876DF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3074" name="Picture 2" descr="Converged Database">
            <a:extLst>
              <a:ext uri="{FF2B5EF4-FFF2-40B4-BE49-F238E27FC236}">
                <a16:creationId xmlns:a16="http://schemas.microsoft.com/office/drawing/2014/main" id="{EE8E22AF-7C2F-4CE9-9AEE-B93D00EE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057723"/>
            <a:ext cx="3635864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9CFCBB-8E3A-4B5E-940D-4B50241CD722}"/>
              </a:ext>
            </a:extLst>
          </p:cNvPr>
          <p:cNvSpPr txBox="1"/>
          <p:nvPr/>
        </p:nvSpPr>
        <p:spPr>
          <a:xfrm>
            <a:off x="7518398" y="3790463"/>
            <a:ext cx="142240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&lt;&gt; || &gt;&gt; </a:t>
            </a:r>
            <a:br>
              <a:rPr lang="en-US" sz="1100" dirty="0"/>
            </a:br>
            <a:r>
              <a:rPr lang="en-US" sz="1100" dirty="0"/>
              <a:t>PostgreSQL,</a:t>
            </a:r>
            <a:br>
              <a:rPr lang="en-US" sz="1100" dirty="0"/>
            </a:br>
            <a:r>
              <a:rPr lang="en-US" sz="1100" dirty="0"/>
              <a:t>MySQL, SQL Server, AWS RDS, NoSQL</a:t>
            </a:r>
          </a:p>
        </p:txBody>
      </p:sp>
    </p:spTree>
    <p:extLst>
      <p:ext uri="{BB962C8B-B14F-4D97-AF65-F5344CB8AC3E}">
        <p14:creationId xmlns:p14="http://schemas.microsoft.com/office/powerpoint/2010/main" val="36101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F59E1-FCEB-43E7-A56D-9C1D67932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in your organization also includes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8C8A4-26EA-44F4-BEE2-6911D945B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Tools</a:t>
            </a:r>
          </a:p>
          <a:p>
            <a:r>
              <a:rPr lang="en-US" dirty="0"/>
              <a:t>Processes</a:t>
            </a:r>
          </a:p>
          <a:p>
            <a:r>
              <a:rPr lang="en-US" dirty="0"/>
              <a:t>People, skills and knowledge (and feelings)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5B630F-A697-4A5D-B950-0A7D383FB2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6" name="Snagit_SNG828">
            <a:extLst>
              <a:ext uri="{FF2B5EF4-FFF2-40B4-BE49-F238E27FC236}">
                <a16:creationId xmlns:a16="http://schemas.microsoft.com/office/drawing/2014/main" id="{C11A1A6D-4A42-4488-AD36-76384F0CF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4840" y="2691887"/>
            <a:ext cx="4320540" cy="2024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682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81A8A-2083-4B4A-B2B0-61DEF8237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‘90s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98B0EA-C3C3-4DD2-A508-0C27C0B51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4F64A6-E625-435C-8D6E-870A7109A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0C11D-DD22-40C4-A901-5B7AA5D5D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3058"/>
            <a:ext cx="9144000" cy="402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995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Help me move away from Oracle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309944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334232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2883" y="431997"/>
            <a:ext cx="1884477" cy="1701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782684A3-AA15-4E00-A77B-7009897E71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9628" y="4983459"/>
            <a:ext cx="777675" cy="14771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A2172-E28E-42BB-94DB-FF874A41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Before…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DE05F-ED7B-4C9E-A3E4-C83DE35D6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Apps (&amp; Mobile Phones)</a:t>
            </a:r>
          </a:p>
          <a:p>
            <a:r>
              <a:rPr lang="en-US" dirty="0"/>
              <a:t>Internet</a:t>
            </a:r>
          </a:p>
          <a:p>
            <a:r>
              <a:rPr lang="en-US" dirty="0"/>
              <a:t>Agile</a:t>
            </a:r>
          </a:p>
          <a:p>
            <a:r>
              <a:rPr lang="en-US" dirty="0"/>
              <a:t>GB</a:t>
            </a:r>
          </a:p>
          <a:p>
            <a:r>
              <a:rPr lang="en-US" dirty="0"/>
              <a:t>Virtualization</a:t>
            </a:r>
          </a:p>
          <a:p>
            <a:r>
              <a:rPr lang="en-US" dirty="0"/>
              <a:t>eBusiness Suite (but SAP was there)</a:t>
            </a:r>
          </a:p>
          <a:p>
            <a:r>
              <a:rPr lang="en-US" dirty="0"/>
              <a:t>Linux</a:t>
            </a:r>
          </a:p>
          <a:p>
            <a:r>
              <a:rPr lang="en-US" dirty="0"/>
              <a:t>NoSQL</a:t>
            </a:r>
          </a:p>
          <a:p>
            <a:r>
              <a:rPr lang="en-US" dirty="0"/>
              <a:t>Open Source</a:t>
            </a:r>
          </a:p>
          <a:p>
            <a:r>
              <a:rPr lang="en-US" dirty="0"/>
              <a:t>Solid State Drive</a:t>
            </a:r>
          </a:p>
          <a:p>
            <a:r>
              <a:rPr lang="en-US" dirty="0"/>
              <a:t>Cloud</a:t>
            </a:r>
          </a:p>
          <a:p>
            <a:r>
              <a:rPr lang="en-US" dirty="0"/>
              <a:t>Internet of Things</a:t>
            </a:r>
          </a:p>
          <a:p>
            <a:r>
              <a:rPr lang="en-US" dirty="0"/>
              <a:t>Climate Change</a:t>
            </a:r>
          </a:p>
          <a:p>
            <a:r>
              <a:rPr lang="en-US" dirty="0"/>
              <a:t>Metaverse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13F4FE-42C6-40DF-9A01-5174F990B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437497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1DF93-A125-495C-B144-6F115F15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F32E8-C9DF-420D-A2D5-BF82B878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Relational Database Management System (RDBMS) and SQL</a:t>
            </a:r>
          </a:p>
          <a:p>
            <a:pPr lvl="1"/>
            <a:r>
              <a:rPr lang="en-US" dirty="0"/>
              <a:t>(System R,) Oracle, INGRESS, Paradox, FoxPro, Sybase, DB2, Informix, SQL Server</a:t>
            </a:r>
          </a:p>
          <a:p>
            <a:r>
              <a:rPr lang="en-US" dirty="0"/>
              <a:t>First rollout of IT in mid-size organizations and across all industries</a:t>
            </a:r>
          </a:p>
          <a:p>
            <a:pPr lvl="1"/>
            <a:r>
              <a:rPr lang="en-US" dirty="0"/>
              <a:t>initially terminals, then PCs and subsequently Windows GUI &amp; mouses (two tier Client/Server)</a:t>
            </a:r>
          </a:p>
          <a:p>
            <a:pPr lvl="1"/>
            <a:r>
              <a:rPr lang="en-US" dirty="0"/>
              <a:t>much custom development (hardly any COTS available)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ERD, Enterprise </a:t>
            </a:r>
            <a:r>
              <a:rPr lang="en-US" dirty="0" err="1"/>
              <a:t>Datamodel</a:t>
            </a:r>
            <a:r>
              <a:rPr lang="en-US" dirty="0"/>
              <a:t> and Enterprise [wide] Database</a:t>
            </a:r>
          </a:p>
          <a:p>
            <a:pPr lvl="1"/>
            <a:r>
              <a:rPr lang="en-US" dirty="0"/>
              <a:t>normalization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E1A00-2697-4714-BAD3-0C04CA65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13" name="Snagit_SNG860">
            <a:extLst>
              <a:ext uri="{FF2B5EF4-FFF2-40B4-BE49-F238E27FC236}">
                <a16:creationId xmlns:a16="http://schemas.microsoft.com/office/drawing/2014/main" id="{CB660586-B71A-407D-9A81-EFE74A7A11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592" y="2453739"/>
            <a:ext cx="2324813" cy="1533054"/>
          </a:xfrm>
          <a:prstGeom prst="rect">
            <a:avLst/>
          </a:prstGeom>
        </p:spPr>
      </p:pic>
      <p:pic>
        <p:nvPicPr>
          <p:cNvPr id="14" name="Picture 6" descr="Database Normalization :: Part 1 - Knoldus Blogs">
            <a:extLst>
              <a:ext uri="{FF2B5EF4-FFF2-40B4-BE49-F238E27FC236}">
                <a16:creationId xmlns:a16="http://schemas.microsoft.com/office/drawing/2014/main" id="{79CE5400-0908-4C2E-B613-DEC45CFFD6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020" y="3825414"/>
            <a:ext cx="2143125" cy="623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018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PREMIUM Magnetic Hammer | Roofmaster">
            <a:extLst>
              <a:ext uri="{FF2B5EF4-FFF2-40B4-BE49-F238E27FC236}">
                <a16:creationId xmlns:a16="http://schemas.microsoft.com/office/drawing/2014/main" id="{41AA7D0C-B22E-4D5F-9F97-9F58C28AD1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310" y="1525403"/>
            <a:ext cx="739666" cy="573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31DF93-A125-495C-B144-6F115F151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Era of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F32E8-C9DF-420D-A2D5-BF82B8784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Strong integrity rules – implemented through constraints</a:t>
            </a:r>
          </a:p>
          <a:p>
            <a:r>
              <a:rPr lang="en-US" dirty="0"/>
              <a:t>Fat Database – heaps of PL/SQL (triggers &amp; packages)</a:t>
            </a:r>
          </a:p>
          <a:p>
            <a:r>
              <a:rPr lang="en-US" dirty="0"/>
              <a:t>Applications consisted of: </a:t>
            </a:r>
          </a:p>
          <a:p>
            <a:pPr lvl="1"/>
            <a:r>
              <a:rPr lang="en-US" dirty="0"/>
              <a:t>Oracle Database, PL/SQL, Oracle Forms, Oracle Reports</a:t>
            </a:r>
          </a:p>
          <a:p>
            <a:pPr lvl="1"/>
            <a:r>
              <a:rPr lang="en-US" dirty="0"/>
              <a:t>Monolith – </a:t>
            </a:r>
            <a:r>
              <a:rPr lang="en-US" dirty="0" err="1"/>
              <a:t>avant</a:t>
            </a:r>
            <a:r>
              <a:rPr lang="en-US" dirty="0"/>
              <a:t> la </a:t>
            </a:r>
            <a:r>
              <a:rPr lang="en-US" dirty="0" err="1"/>
              <a:t>lettre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The DBA ruled supreme</a:t>
            </a:r>
          </a:p>
          <a:p>
            <a:pPr lvl="1"/>
            <a:r>
              <a:rPr lang="en-US" dirty="0"/>
              <a:t>guardians of data model, data, database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Companies gaining competitive edge </a:t>
            </a:r>
            <a:br>
              <a:rPr lang="en-US" dirty="0"/>
            </a:br>
            <a:r>
              <a:rPr lang="en-US" dirty="0"/>
              <a:t>on cutting (&amp; bleeding) technology edge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8E1A00-2697-4714-BAD3-0C04CA650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4915759-80D7-4DF9-96E6-BA5F6B0C93BF}"/>
              </a:ext>
            </a:extLst>
          </p:cNvPr>
          <p:cNvGrpSpPr/>
          <p:nvPr/>
        </p:nvGrpSpPr>
        <p:grpSpPr>
          <a:xfrm>
            <a:off x="6819188" y="1743557"/>
            <a:ext cx="3248518" cy="3099749"/>
            <a:chOff x="6819188" y="1743557"/>
            <a:chExt cx="3248518" cy="309974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33EC8D0-E3F9-4BDD-A918-0802D3BBE679}"/>
                </a:ext>
              </a:extLst>
            </p:cNvPr>
            <p:cNvGrpSpPr/>
            <p:nvPr/>
          </p:nvGrpSpPr>
          <p:grpSpPr>
            <a:xfrm>
              <a:off x="6819188" y="1743557"/>
              <a:ext cx="3248518" cy="3099749"/>
              <a:chOff x="6819188" y="1743557"/>
              <a:chExt cx="3248518" cy="3099749"/>
            </a:xfrm>
          </p:grpSpPr>
          <p:pic>
            <p:nvPicPr>
              <p:cNvPr id="6146" name="Picture 2" descr="Bizarre photos of man seated on a 'throne' at his own ...">
                <a:extLst>
                  <a:ext uri="{FF2B5EF4-FFF2-40B4-BE49-F238E27FC236}">
                    <a16:creationId xmlns:a16="http://schemas.microsoft.com/office/drawing/2014/main" id="{A7924EE2-6816-4A2A-87BF-054A8B677B9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19188" y="1743557"/>
                <a:ext cx="2324812" cy="30997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48" name="Picture 4" descr="dba - Digitale Schoenendoos Cijfers &amp; Advies">
                <a:extLst>
                  <a:ext uri="{FF2B5EF4-FFF2-40B4-BE49-F238E27FC236}">
                    <a16:creationId xmlns:a16="http://schemas.microsoft.com/office/drawing/2014/main" id="{0C545CD6-F365-4507-915F-9250C5EA98A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ackgroundRemoval t="10000" b="90000" l="10000" r="90000">
                            <a14:foregroundMark x1="18797" y1="13158" x2="21429" y2="32707"/>
                            <a14:foregroundMark x1="21429" y1="32707" x2="45865" y2="38346"/>
                            <a14:foregroundMark x1="45865" y1="38346" x2="43985" y2="16917"/>
                            <a14:foregroundMark x1="43985" y1="16917" x2="25564" y2="12030"/>
                            <a14:foregroundMark x1="25564" y1="12030" x2="19173" y2="13158"/>
                            <a14:foregroundMark x1="20677" y1="40226" x2="20677" y2="78195"/>
                            <a14:foregroundMark x1="20677" y1="78195" x2="39098" y2="88346"/>
                            <a14:foregroundMark x1="39098" y1="88346" x2="52632" y2="70301"/>
                            <a14:foregroundMark x1="52632" y1="70301" x2="51880" y2="27444"/>
                            <a14:foregroundMark x1="51880" y1="27444" x2="39098" y2="12030"/>
                            <a14:foregroundMark x1="39098" y1="12030" x2="19925" y2="11654"/>
                            <a14:foregroundMark x1="19925" y1="11654" x2="20677" y2="39098"/>
                            <a14:backgroundMark x1="57519" y1="7143" x2="74436" y2="81203"/>
                            <a14:backgroundMark x1="74436" y1="81203" x2="89474" y2="60902"/>
                            <a14:backgroundMark x1="89474" y1="60902" x2="89850" y2="11654"/>
                            <a14:backgroundMark x1="89850" y1="11654" x2="71053" y2="1128"/>
                            <a14:backgroundMark x1="71053" y1="1128" x2="56391" y2="6391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53898" y="3129498"/>
                <a:ext cx="1713808" cy="171380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074D00-0D67-47E7-BF72-2B9A6E0809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447837" y="2646107"/>
              <a:ext cx="686862" cy="359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9606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C521FF4-6428-4EAD-9FED-18FBA2CD1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775" y="1010928"/>
            <a:ext cx="4514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Parallelogram 9">
            <a:extLst>
              <a:ext uri="{FF2B5EF4-FFF2-40B4-BE49-F238E27FC236}">
                <a16:creationId xmlns:a16="http://schemas.microsoft.com/office/drawing/2014/main" id="{247582B6-5DCB-4389-9885-B23BC9F8D577}"/>
              </a:ext>
            </a:extLst>
          </p:cNvPr>
          <p:cNvSpPr/>
          <p:nvPr/>
        </p:nvSpPr>
        <p:spPr>
          <a:xfrm rot="20755470">
            <a:off x="4352559" y="1345657"/>
            <a:ext cx="4793304" cy="1567186"/>
          </a:xfrm>
          <a:prstGeom prst="parallelogram">
            <a:avLst/>
          </a:prstGeom>
          <a:solidFill>
            <a:schemeClr val="bg1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88BE3BF4-7D82-4DBB-BE2B-421DF725CA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8" y="2152373"/>
            <a:ext cx="4514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383F6-EBA3-4F93-B178-347D42F88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Companies gaining competitive advantage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152C49-D797-4A2E-9CA6-1725C45E2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1028" name="Picture 4" descr="Oracle Database - My IT World">
            <a:extLst>
              <a:ext uri="{FF2B5EF4-FFF2-40B4-BE49-F238E27FC236}">
                <a16:creationId xmlns:a16="http://schemas.microsoft.com/office/drawing/2014/main" id="{A776B4F1-C28F-4321-A0CE-DCA0D2C818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3274" y="1137909"/>
            <a:ext cx="5715000" cy="2857500"/>
          </a:xfrm>
          <a:prstGeom prst="rect">
            <a:avLst/>
          </a:prstGeom>
          <a:noFill/>
          <a:scene3d>
            <a:camera prst="isometricOffAxis1Right">
              <a:rot lat="1063044" lon="20670206" rev="84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leeding Edge Technology | What's next">
            <a:extLst>
              <a:ext uri="{FF2B5EF4-FFF2-40B4-BE49-F238E27FC236}">
                <a16:creationId xmlns:a16="http://schemas.microsoft.com/office/drawing/2014/main" id="{8A923E8A-FB4A-4642-9CEF-6B31240E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749" y="3639811"/>
            <a:ext cx="1670684" cy="125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20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EDB4B-C00B-4B95-8A33-F262F657B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F5725B-26A2-4868-A1C1-C3462F2F1E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4C1C25-FD04-45D5-BA56-E8E4AC102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B2B131C-A9F0-495B-B662-7AB60A14239A}"/>
              </a:ext>
            </a:extLst>
          </p:cNvPr>
          <p:cNvGrpSpPr/>
          <p:nvPr/>
        </p:nvGrpSpPr>
        <p:grpSpPr>
          <a:xfrm>
            <a:off x="361631" y="550506"/>
            <a:ext cx="8062365" cy="4245083"/>
            <a:chOff x="1633224" y="936000"/>
            <a:chExt cx="5234107" cy="3355589"/>
          </a:xfrm>
        </p:grpSpPr>
        <p:pic>
          <p:nvPicPr>
            <p:cNvPr id="2050" name="Picture 2" descr="oracle headquarters | Flickr - Photo Sharing!">
              <a:extLst>
                <a:ext uri="{FF2B5EF4-FFF2-40B4-BE49-F238E27FC236}">
                  <a16:creationId xmlns:a16="http://schemas.microsoft.com/office/drawing/2014/main" id="{47E42FAA-BE96-4F2E-9156-18653DC84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3478" y="936000"/>
              <a:ext cx="4743853" cy="33555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2" name="Picture 4" descr="Nature Photography - Oracle Fox">
              <a:extLst>
                <a:ext uri="{FF2B5EF4-FFF2-40B4-BE49-F238E27FC236}">
                  <a16:creationId xmlns:a16="http://schemas.microsoft.com/office/drawing/2014/main" id="{3D6F20B2-4285-4874-A3FF-E6906727A9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backgroundMark x1="67600" y1="26871" x2="78100" y2="44048"/>
                          <a14:backgroundMark x1="78100" y1="44048" x2="76800" y2="33333"/>
                          <a14:backgroundMark x1="76800" y1="33333" x2="68100" y2="27211"/>
                          <a14:backgroundMark x1="62100" y1="39456" x2="77200" y2="50850"/>
                          <a14:backgroundMark x1="77200" y1="50850" x2="77600" y2="56973"/>
                          <a14:backgroundMark x1="45700" y1="53401" x2="45700" y2="53401"/>
                          <a14:backgroundMark x1="46600" y1="54082" x2="35700" y2="64116"/>
                          <a14:backgroundMark x1="35700" y1="64116" x2="29000" y2="653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233612">
              <a:off x="1633224" y="1120969"/>
              <a:ext cx="4994393" cy="29368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3127196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rrow: Chevron 5">
            <a:extLst>
              <a:ext uri="{FF2B5EF4-FFF2-40B4-BE49-F238E27FC236}">
                <a16:creationId xmlns:a16="http://schemas.microsoft.com/office/drawing/2014/main" id="{41DE8D67-E815-4CBA-8CC9-D98B81C81091}"/>
              </a:ext>
            </a:extLst>
          </p:cNvPr>
          <p:cNvSpPr/>
          <p:nvPr/>
        </p:nvSpPr>
        <p:spPr>
          <a:xfrm>
            <a:off x="41187" y="1837036"/>
            <a:ext cx="9045146" cy="2780108"/>
          </a:xfrm>
          <a:prstGeom prst="chevro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9" name="Picture 2" descr="Part 1: How to Make Enterprise Architecture Strategic – Architecture &amp;amp;  Governance Magazine">
            <a:extLst>
              <a:ext uri="{FF2B5EF4-FFF2-40B4-BE49-F238E27FC236}">
                <a16:creationId xmlns:a16="http://schemas.microsoft.com/office/drawing/2014/main" id="{1ABB4267-BAE1-4E69-987B-45622FDF60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499" y="1940026"/>
            <a:ext cx="1236225" cy="69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F362184-AD75-4A14-9E79-CBF90F1CD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since then?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AB002C-AAE5-469F-8784-DE8742F19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19BB41-869D-4BC3-8FEB-8CCCC7AA71FC}"/>
              </a:ext>
            </a:extLst>
          </p:cNvPr>
          <p:cNvSpPr txBox="1"/>
          <p:nvPr/>
        </p:nvSpPr>
        <p:spPr>
          <a:xfrm>
            <a:off x="610376" y="4652393"/>
            <a:ext cx="3718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2000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DE402B7-8DAF-4F66-B390-E245057FCE18}"/>
              </a:ext>
            </a:extLst>
          </p:cNvPr>
          <p:cNvSpPr txBox="1"/>
          <p:nvPr/>
        </p:nvSpPr>
        <p:spPr>
          <a:xfrm>
            <a:off x="7464972" y="4652393"/>
            <a:ext cx="3718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/>
              <a:t>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3DF13C-672A-42DB-BFBF-D2F66D9EA9D5}"/>
              </a:ext>
            </a:extLst>
          </p:cNvPr>
          <p:cNvSpPr txBox="1"/>
          <p:nvPr/>
        </p:nvSpPr>
        <p:spPr>
          <a:xfrm>
            <a:off x="3977023" y="4652393"/>
            <a:ext cx="3718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2010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56D07348-9CFE-4DD0-9771-C0BEEED0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019" y="2276137"/>
            <a:ext cx="801867" cy="801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gile Methodology: Why it is a Perfect fit for Mobile App ...">
            <a:extLst>
              <a:ext uri="{FF2B5EF4-FFF2-40B4-BE49-F238E27FC236}">
                <a16:creationId xmlns:a16="http://schemas.microsoft.com/office/drawing/2014/main" id="{19DD1768-9FC6-4615-9864-F2989598CC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7" t="10793" r="23245" b="972"/>
          <a:stretch/>
        </p:blipFill>
        <p:spPr bwMode="auto">
          <a:xfrm>
            <a:off x="1587440" y="2019229"/>
            <a:ext cx="918760" cy="8018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Containers create value - Synrgize! || Van Cloud Strategie Tot Realisatie">
            <a:extLst>
              <a:ext uri="{FF2B5EF4-FFF2-40B4-BE49-F238E27FC236}">
                <a16:creationId xmlns:a16="http://schemas.microsoft.com/office/drawing/2014/main" id="{85AFD65A-FB7A-438D-BD62-CE1CAE36C4D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2" r="26680" b="37730"/>
          <a:stretch/>
        </p:blipFill>
        <p:spPr bwMode="auto">
          <a:xfrm>
            <a:off x="4853351" y="3930857"/>
            <a:ext cx="926087" cy="893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24AF08B8-8BAB-4AFF-A44F-2FDE245D3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5592" y="3930857"/>
            <a:ext cx="1472638" cy="558587"/>
          </a:xfrm>
          <a:prstGeom prst="rect">
            <a:avLst/>
          </a:prstGeom>
        </p:spPr>
      </p:pic>
      <p:pic>
        <p:nvPicPr>
          <p:cNvPr id="14342" name="Picture 6">
            <a:extLst>
              <a:ext uri="{FF2B5EF4-FFF2-40B4-BE49-F238E27FC236}">
                <a16:creationId xmlns:a16="http://schemas.microsoft.com/office/drawing/2014/main" id="{E1391325-DC1F-4D79-B498-6693BC44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615" y="4009113"/>
            <a:ext cx="1680886" cy="558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Moraine keien bont 10-30 cm | tegelhandelboer.nl">
            <a:extLst>
              <a:ext uri="{FF2B5EF4-FFF2-40B4-BE49-F238E27FC236}">
                <a16:creationId xmlns:a16="http://schemas.microsoft.com/office/drawing/2014/main" id="{44AACC14-58EF-46D6-893A-DEBF5A651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570" y="1912754"/>
            <a:ext cx="1705161" cy="122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croll: Horizontal 18">
            <a:extLst>
              <a:ext uri="{FF2B5EF4-FFF2-40B4-BE49-F238E27FC236}">
                <a16:creationId xmlns:a16="http://schemas.microsoft.com/office/drawing/2014/main" id="{546D1223-02F3-42BB-B860-64C364FAEC24}"/>
              </a:ext>
            </a:extLst>
          </p:cNvPr>
          <p:cNvSpPr/>
          <p:nvPr/>
        </p:nvSpPr>
        <p:spPr>
          <a:xfrm>
            <a:off x="2579467" y="3513592"/>
            <a:ext cx="1374368" cy="601138"/>
          </a:xfrm>
          <a:prstGeom prst="horizontalScroll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/>
              <a:t>DevOps</a:t>
            </a:r>
          </a:p>
        </p:txBody>
      </p:sp>
      <p:pic>
        <p:nvPicPr>
          <p:cNvPr id="21" name="Snagit_SNG849">
            <a:extLst>
              <a:ext uri="{FF2B5EF4-FFF2-40B4-BE49-F238E27FC236}">
                <a16:creationId xmlns:a16="http://schemas.microsoft.com/office/drawing/2014/main" id="{178473ED-40DB-45A3-A001-38C6835362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2752" y="3255272"/>
            <a:ext cx="1412101" cy="844118"/>
          </a:xfrm>
          <a:prstGeom prst="rect">
            <a:avLst/>
          </a:prstGeom>
        </p:spPr>
      </p:pic>
      <p:pic>
        <p:nvPicPr>
          <p:cNvPr id="14344" name="Picture 8" descr="Kubernetes 1.11 Released with CoreDNS and IPVS Load Balancing">
            <a:extLst>
              <a:ext uri="{FF2B5EF4-FFF2-40B4-BE49-F238E27FC236}">
                <a16:creationId xmlns:a16="http://schemas.microsoft.com/office/drawing/2014/main" id="{AC633B98-CFCE-40D6-905F-4E5791010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672" y="3028349"/>
            <a:ext cx="569598" cy="42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Snagit_SNG831">
            <a:extLst>
              <a:ext uri="{FF2B5EF4-FFF2-40B4-BE49-F238E27FC236}">
                <a16:creationId xmlns:a16="http://schemas.microsoft.com/office/drawing/2014/main" id="{785D34F0-90EB-498D-8373-42A8A8D4C9BD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52426" y="3772370"/>
            <a:ext cx="507999" cy="361429"/>
          </a:xfrm>
          <a:prstGeom prst="rect">
            <a:avLst/>
          </a:prstGeom>
        </p:spPr>
      </p:pic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61620BD8-57A3-44C0-8597-E3951F447E3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31491" y="1106848"/>
            <a:ext cx="1946099" cy="1946099"/>
          </a:xfrm>
          <a:prstGeom prst="rect">
            <a:avLst/>
          </a:prstGeom>
        </p:spPr>
      </p:pic>
      <p:pic>
        <p:nvPicPr>
          <p:cNvPr id="14346" name="Picture 10" descr="Scaled Agile Framework">
            <a:extLst>
              <a:ext uri="{FF2B5EF4-FFF2-40B4-BE49-F238E27FC236}">
                <a16:creationId xmlns:a16="http://schemas.microsoft.com/office/drawing/2014/main" id="{39FA65AB-14D4-496C-B758-7C871AF403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385"/>
          <a:stretch/>
        </p:blipFill>
        <p:spPr bwMode="auto">
          <a:xfrm>
            <a:off x="4365119" y="2697436"/>
            <a:ext cx="896819" cy="216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From Silos to Value Streams - Adaptive Organization">
            <a:extLst>
              <a:ext uri="{FF2B5EF4-FFF2-40B4-BE49-F238E27FC236}">
                <a16:creationId xmlns:a16="http://schemas.microsoft.com/office/drawing/2014/main" id="{E91DB06F-50B0-4282-8421-97F1BF583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3"/>
          <a:stretch/>
        </p:blipFill>
        <p:spPr bwMode="auto">
          <a:xfrm>
            <a:off x="4784177" y="2846901"/>
            <a:ext cx="1145723" cy="178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34F4355-057F-4DA8-B3A5-B5DDFFC4740A}"/>
              </a:ext>
            </a:extLst>
          </p:cNvPr>
          <p:cNvSpPr txBox="1"/>
          <p:nvPr/>
        </p:nvSpPr>
        <p:spPr>
          <a:xfrm>
            <a:off x="6597820" y="3952147"/>
            <a:ext cx="292264" cy="6155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l-G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4000" dirty="0" err="1"/>
          </a:p>
        </p:txBody>
      </p:sp>
      <p:pic>
        <p:nvPicPr>
          <p:cNvPr id="10242" name="Picture 2" descr="Java Logo - Marques et logos: histoire et signification | PNG">
            <a:extLst>
              <a:ext uri="{FF2B5EF4-FFF2-40B4-BE49-F238E27FC236}">
                <a16:creationId xmlns:a16="http://schemas.microsoft.com/office/drawing/2014/main" id="{D63F5D42-3980-42EC-A48C-7A6794E6B0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2573" y="3736069"/>
            <a:ext cx="728295" cy="411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832">
            <a:extLst>
              <a:ext uri="{FF2B5EF4-FFF2-40B4-BE49-F238E27FC236}">
                <a16:creationId xmlns:a16="http://schemas.microsoft.com/office/drawing/2014/main" id="{C4DF45BE-1308-4A04-977B-633E9A97EAF5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019979" y="2287372"/>
            <a:ext cx="637391" cy="663407"/>
          </a:xfrm>
          <a:prstGeom prst="ellipse">
            <a:avLst/>
          </a:prstGeom>
          <a:ln w="190500" cap="rnd">
            <a:noFill/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10244" name="Picture 4" descr="Internet History: Who Created The Web And When? » Science ABC">
            <a:extLst>
              <a:ext uri="{FF2B5EF4-FFF2-40B4-BE49-F238E27FC236}">
                <a16:creationId xmlns:a16="http://schemas.microsoft.com/office/drawing/2014/main" id="{21F4B466-6D43-4A61-8561-E4D006C45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93" y="2510357"/>
            <a:ext cx="1071339" cy="716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14075DAA-A603-4AEB-AA88-88723508E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619" y="3252390"/>
            <a:ext cx="704759" cy="528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6910B8-CBE0-43D9-9C71-575B1B6AF41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8254249" y="3252390"/>
            <a:ext cx="712688" cy="689549"/>
          </a:xfrm>
          <a:prstGeom prst="rect">
            <a:avLst/>
          </a:prstGeom>
        </p:spPr>
      </p:pic>
      <p:pic>
        <p:nvPicPr>
          <p:cNvPr id="31" name="Picture 6" descr="What Does Sap Software Stand For - getdx">
            <a:extLst>
              <a:ext uri="{FF2B5EF4-FFF2-40B4-BE49-F238E27FC236}">
                <a16:creationId xmlns:a16="http://schemas.microsoft.com/office/drawing/2014/main" id="{CB41BB46-950E-447A-B34B-FAD0CFC8B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5401" y="2347240"/>
            <a:ext cx="393672" cy="19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1D37717-594B-4687-A41D-933FCED9A1F9}"/>
              </a:ext>
            </a:extLst>
          </p:cNvPr>
          <p:cNvSpPr/>
          <p:nvPr/>
        </p:nvSpPr>
        <p:spPr>
          <a:xfrm>
            <a:off x="56802" y="3298130"/>
            <a:ext cx="1181734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COTS</a:t>
            </a:r>
          </a:p>
        </p:txBody>
      </p:sp>
      <p:pic>
        <p:nvPicPr>
          <p:cNvPr id="13314" name="Picture 2" descr="What Are NoSQL Databases And Why Enterprises Rely On NoSQL?">
            <a:extLst>
              <a:ext uri="{FF2B5EF4-FFF2-40B4-BE49-F238E27FC236}">
                <a16:creationId xmlns:a16="http://schemas.microsoft.com/office/drawing/2014/main" id="{95C320F5-4006-49A3-A0CC-FF1923E12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545" y="3052947"/>
            <a:ext cx="2082846" cy="486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5460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0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500"/>
                            </p:stCondLst>
                            <p:childTnLst>
                              <p:par>
                                <p:cTn id="7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0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4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9" grpId="0"/>
      <p:bldP spid="19" grpId="0" animBg="1"/>
      <p:bldP spid="3" grpId="0" animBg="1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since then?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Agile: </a:t>
            </a:r>
          </a:p>
          <a:p>
            <a:pPr lvl="1"/>
            <a:r>
              <a:rPr lang="en-US" dirty="0"/>
              <a:t>agility, “embrace change”</a:t>
            </a:r>
          </a:p>
          <a:p>
            <a:pPr lvl="1"/>
            <a:r>
              <a:rPr lang="en-US" dirty="0"/>
              <a:t>focus on business value</a:t>
            </a:r>
          </a:p>
          <a:p>
            <a:pPr lvl="1"/>
            <a:r>
              <a:rPr lang="en-US" dirty="0"/>
              <a:t>frequent releases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6" name="Picture 2" descr="Waterfall or Agile Project Management? - Blog | Planview">
            <a:extLst>
              <a:ext uri="{FF2B5EF4-FFF2-40B4-BE49-F238E27FC236}">
                <a16:creationId xmlns:a16="http://schemas.microsoft.com/office/drawing/2014/main" id="{224ECEDE-2084-4188-80D9-13B4A9C15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54877" y="2826000"/>
            <a:ext cx="4492552" cy="204265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E011E16B-BB41-4CF1-BEAD-C1361644F696}"/>
              </a:ext>
            </a:extLst>
          </p:cNvPr>
          <p:cNvSpPr/>
          <p:nvPr/>
        </p:nvSpPr>
        <p:spPr>
          <a:xfrm>
            <a:off x="4370143" y="2826000"/>
            <a:ext cx="3620560" cy="2042659"/>
          </a:xfrm>
          <a:prstGeom prst="parallelogram">
            <a:avLst>
              <a:gd name="adj" fmla="val 39518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Graphic 6" descr="Fast Forward with solid fill">
            <a:extLst>
              <a:ext uri="{FF2B5EF4-FFF2-40B4-BE49-F238E27FC236}">
                <a16:creationId xmlns:a16="http://schemas.microsoft.com/office/drawing/2014/main" id="{8144E677-1181-4296-9090-C3D18F4B25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64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xit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since then?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Apps</a:t>
            </a:r>
          </a:p>
          <a:p>
            <a:r>
              <a:rPr lang="en-US" dirty="0"/>
              <a:t>24/7</a:t>
            </a:r>
          </a:p>
          <a:p>
            <a:r>
              <a:rPr lang="en-US" dirty="0"/>
              <a:t>(near) Real Time</a:t>
            </a:r>
          </a:p>
          <a:p>
            <a:r>
              <a:rPr lang="en-US" dirty="0"/>
              <a:t>B2C</a:t>
            </a:r>
          </a:p>
          <a:p>
            <a:r>
              <a:rPr lang="en-US" dirty="0"/>
              <a:t>Web Scale</a:t>
            </a:r>
          </a:p>
          <a:p>
            <a:r>
              <a:rPr lang="en-US" dirty="0"/>
              <a:t>Security</a:t>
            </a:r>
          </a:p>
          <a:p>
            <a:r>
              <a:rPr lang="en-US" dirty="0"/>
              <a:t>Regulation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9" name="Graphic 8" descr="Fast Forward with solid fill">
            <a:extLst>
              <a:ext uri="{FF2B5EF4-FFF2-40B4-BE49-F238E27FC236}">
                <a16:creationId xmlns:a16="http://schemas.microsoft.com/office/drawing/2014/main" id="{2FCA082A-C0E4-4A8D-AF4B-4F09F39796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  <p:pic>
        <p:nvPicPr>
          <p:cNvPr id="8194" name="Picture 2" descr="Werken? Je bedoelt naar lucht happen op kantoor">
            <a:extLst>
              <a:ext uri="{FF2B5EF4-FFF2-40B4-BE49-F238E27FC236}">
                <a16:creationId xmlns:a16="http://schemas.microsoft.com/office/drawing/2014/main" id="{3459E90D-C64D-40A8-A1F0-6F080930DA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7" y="2912922"/>
            <a:ext cx="3419800" cy="180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E263E10-053A-4E5B-888A-1EE1180C4CA3}"/>
              </a:ext>
            </a:extLst>
          </p:cNvPr>
          <p:cNvGrpSpPr/>
          <p:nvPr/>
        </p:nvGrpSpPr>
        <p:grpSpPr>
          <a:xfrm>
            <a:off x="5158353" y="2494777"/>
            <a:ext cx="3759106" cy="2365223"/>
            <a:chOff x="5158353" y="2494777"/>
            <a:chExt cx="3759106" cy="2365223"/>
          </a:xfrm>
        </p:grpSpPr>
        <p:pic>
          <p:nvPicPr>
            <p:cNvPr id="8204" name="Picture 12" descr="Vladimir Putin - Wikipedia">
              <a:extLst>
                <a:ext uri="{FF2B5EF4-FFF2-40B4-BE49-F238E27FC236}">
                  <a16:creationId xmlns:a16="http://schemas.microsoft.com/office/drawing/2014/main" id="{308F6181-DA2B-4001-A32B-C96B9E7538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3362" y="2494777"/>
              <a:ext cx="763438" cy="11778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6" name="Picture 4" descr="De beste tablets voor je virtuele apero met oma en opa">
              <a:extLst>
                <a:ext uri="{FF2B5EF4-FFF2-40B4-BE49-F238E27FC236}">
                  <a16:creationId xmlns:a16="http://schemas.microsoft.com/office/drawing/2014/main" id="{CB25B56A-F896-4904-AD9E-49845A61CE1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987" y="2826000"/>
              <a:ext cx="1679472" cy="9447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98" name="Picture 6" descr="Beste strandapps voor iPhone en iPad (strandvakantie)">
              <a:extLst>
                <a:ext uri="{FF2B5EF4-FFF2-40B4-BE49-F238E27FC236}">
                  <a16:creationId xmlns:a16="http://schemas.microsoft.com/office/drawing/2014/main" id="{D38415D5-2512-4BD9-87D4-52B00C865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353" y="3574125"/>
              <a:ext cx="1928019" cy="1285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0" name="Picture 8" descr="Britons told to get a good night&amp;#39;s sleep | Health | The Guardian">
              <a:extLst>
                <a:ext uri="{FF2B5EF4-FFF2-40B4-BE49-F238E27FC236}">
                  <a16:creationId xmlns:a16="http://schemas.microsoft.com/office/drawing/2014/main" id="{9B1D7916-CF20-4688-8B91-A413DD0BC1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1816" y="3842703"/>
              <a:ext cx="1017297" cy="1017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02" name="Picture 10" descr="Zebra Technologies introduceert nieuwe oplossingen om retailprestaties te  verbeteren - Emerce">
              <a:extLst>
                <a:ext uri="{FF2B5EF4-FFF2-40B4-BE49-F238E27FC236}">
                  <a16:creationId xmlns:a16="http://schemas.microsoft.com/office/drawing/2014/main" id="{FE09CECD-F232-4442-8BE8-407BFAA1DC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60492" y="3083715"/>
              <a:ext cx="1365096" cy="1133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07714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since then?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080001"/>
            <a:ext cx="6623999" cy="3601274"/>
          </a:xfrm>
        </p:spPr>
        <p:txBody>
          <a:bodyPr/>
          <a:lstStyle/>
          <a:p>
            <a:r>
              <a:rPr lang="en-US" dirty="0"/>
              <a:t>Virtualization of infrastructure (software defined everything)</a:t>
            </a:r>
            <a:br>
              <a:rPr lang="en-US" dirty="0"/>
            </a:br>
            <a:r>
              <a:rPr lang="en-US" dirty="0"/>
              <a:t>&amp; </a:t>
            </a:r>
            <a:r>
              <a:rPr lang="en-US" i="1" dirty="0"/>
              <a:t>infrastructure as code</a:t>
            </a:r>
            <a:br>
              <a:rPr lang="en-US" i="1" dirty="0"/>
            </a:br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4098" name="Picture 2" descr="Computer Networking">
            <a:extLst>
              <a:ext uri="{FF2B5EF4-FFF2-40B4-BE49-F238E27FC236}">
                <a16:creationId xmlns:a16="http://schemas.microsoft.com/office/drawing/2014/main" id="{80D61F10-AFBA-4A0A-BFA8-04CFEF02A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88" y="2914959"/>
            <a:ext cx="3271522" cy="180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omputer Engineering Salaries Worldwide">
            <a:extLst>
              <a:ext uri="{FF2B5EF4-FFF2-40B4-BE49-F238E27FC236}">
                <a16:creationId xmlns:a16="http://schemas.microsoft.com/office/drawing/2014/main" id="{3E27A41E-7C0A-43AA-A6AE-55C5542BF8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314" y="2914958"/>
            <a:ext cx="3444664" cy="180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Fast Forward with solid fill">
            <a:extLst>
              <a:ext uri="{FF2B5EF4-FFF2-40B4-BE49-F238E27FC236}">
                <a16:creationId xmlns:a16="http://schemas.microsoft.com/office/drawing/2014/main" id="{0C318896-013B-4F4E-9469-2524AE0EF2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  <p:pic>
        <p:nvPicPr>
          <p:cNvPr id="12" name="Snagit_SNG821">
            <a:extLst>
              <a:ext uri="{FF2B5EF4-FFF2-40B4-BE49-F238E27FC236}">
                <a16:creationId xmlns:a16="http://schemas.microsoft.com/office/drawing/2014/main" id="{CE420244-687A-42EF-892A-0EF8727079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338" y="1110480"/>
            <a:ext cx="1040183" cy="394552"/>
          </a:xfrm>
          <a:prstGeom prst="rect">
            <a:avLst/>
          </a:prstGeom>
        </p:spPr>
      </p:pic>
      <p:pic>
        <p:nvPicPr>
          <p:cNvPr id="4102" name="Picture 6" descr="Download dan install Git - Tech BodyFitStation">
            <a:extLst>
              <a:ext uri="{FF2B5EF4-FFF2-40B4-BE49-F238E27FC236}">
                <a16:creationId xmlns:a16="http://schemas.microsoft.com/office/drawing/2014/main" id="{E9E6544A-7F3D-4532-9C7D-C46BA383BE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4493" y="901485"/>
            <a:ext cx="795235" cy="795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599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27DB118B-DD75-4C2F-A933-953B9991C5C4}"/>
              </a:ext>
            </a:extLst>
          </p:cNvPr>
          <p:cNvSpPr/>
          <p:nvPr/>
        </p:nvSpPr>
        <p:spPr>
          <a:xfrm>
            <a:off x="465366" y="3684922"/>
            <a:ext cx="6624000" cy="6330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Arrow: Chevron 6">
            <a:extLst>
              <a:ext uri="{FF2B5EF4-FFF2-40B4-BE49-F238E27FC236}">
                <a16:creationId xmlns:a16="http://schemas.microsoft.com/office/drawing/2014/main" id="{393C5AE0-1AEA-4A20-91C7-C1C2293E07B1}"/>
              </a:ext>
            </a:extLst>
          </p:cNvPr>
          <p:cNvSpPr/>
          <p:nvPr/>
        </p:nvSpPr>
        <p:spPr>
          <a:xfrm>
            <a:off x="453292" y="1875692"/>
            <a:ext cx="6624000" cy="63304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3D5F1-E7D2-4099-B881-6D62D7C6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Defined…</a:t>
            </a:r>
            <a:br>
              <a:rPr lang="en-US" dirty="0"/>
            </a:br>
            <a:r>
              <a:rPr lang="en-US" dirty="0" err="1"/>
              <a:t>Virtualisation</a:t>
            </a:r>
            <a:r>
              <a:rPr lang="en-US" dirty="0"/>
              <a:t>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91CFEB-CB2E-4A06-9D71-1E6841C768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1004388-2EE7-4906-9ACC-0F2EAD13FECD}"/>
              </a:ext>
            </a:extLst>
          </p:cNvPr>
          <p:cNvGrpSpPr/>
          <p:nvPr/>
        </p:nvGrpSpPr>
        <p:grpSpPr>
          <a:xfrm>
            <a:off x="491485" y="1231669"/>
            <a:ext cx="6232021" cy="3365923"/>
            <a:chOff x="172693" y="490045"/>
            <a:chExt cx="7667633" cy="4365455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F6DD791-0C56-44CC-ADBA-3D8D001136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693" y="490045"/>
              <a:ext cx="2962812" cy="2222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Rekenmachine Quantore VB704Q.">
              <a:extLst>
                <a:ext uri="{FF2B5EF4-FFF2-40B4-BE49-F238E27FC236}">
                  <a16:creationId xmlns:a16="http://schemas.microsoft.com/office/drawing/2014/main" id="{E95042AD-F6AA-4D9C-91DE-704BD05C6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67443" y="711159"/>
              <a:ext cx="2409113" cy="18201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calculator app for windows 10 - Online Discount Shop for Electronics,  Apparel, Toys, Books, Games, Computers, Shoes, Jewelry, Watches, Baby  Products, Sports &amp;amp; Outdoors, Office Products, Bed &amp;amp; Bath, Furniture, Tools,  Hardware,">
              <a:extLst>
                <a:ext uri="{FF2B5EF4-FFF2-40B4-BE49-F238E27FC236}">
                  <a16:creationId xmlns:a16="http://schemas.microsoft.com/office/drawing/2014/main" id="{096744BE-AB3C-4CCD-9E7F-87690BC0AAF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3465" y="711159"/>
              <a:ext cx="1219294" cy="17381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Lamsstoof van een Babylonisch kleitablet - eetverleden">
              <a:extLst>
                <a:ext uri="{FF2B5EF4-FFF2-40B4-BE49-F238E27FC236}">
                  <a16:creationId xmlns:a16="http://schemas.microsoft.com/office/drawing/2014/main" id="{73594902-9906-4968-AF1A-82B33614DD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9621" y="3035371"/>
              <a:ext cx="1325211" cy="18201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 descr="boekeman: Wat is een boek?">
              <a:extLst>
                <a:ext uri="{FF2B5EF4-FFF2-40B4-BE49-F238E27FC236}">
                  <a16:creationId xmlns:a16="http://schemas.microsoft.com/office/drawing/2014/main" id="{D0851C55-0AC4-4AA1-9A54-CD3DF88FF39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77891" y="2954446"/>
              <a:ext cx="2957115" cy="18376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Kobo Nia - E-reader - Display van 6 inch - 8 GB - Wifi - Zwart">
              <a:extLst>
                <a:ext uri="{FF2B5EF4-FFF2-40B4-BE49-F238E27FC236}">
                  <a16:creationId xmlns:a16="http://schemas.microsoft.com/office/drawing/2014/main" id="{6AE05B1C-2905-4597-B77A-612EC998B3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73210" y="2872461"/>
              <a:ext cx="1367116" cy="194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2" descr="VR and the future | URBAN HUB">
            <a:extLst>
              <a:ext uri="{FF2B5EF4-FFF2-40B4-BE49-F238E27FC236}">
                <a16:creationId xmlns:a16="http://schemas.microsoft.com/office/drawing/2014/main" id="{362ADFBF-A823-4B19-A969-94E0B9049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718" y="105968"/>
            <a:ext cx="2195302" cy="1372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37">
            <a:extLst>
              <a:ext uri="{FF2B5EF4-FFF2-40B4-BE49-F238E27FC236}">
                <a16:creationId xmlns:a16="http://schemas.microsoft.com/office/drawing/2014/main" id="{86D9460B-0C2D-47E0-A6F2-931DF1F0CE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58218" y="1300282"/>
            <a:ext cx="374460" cy="35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80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DD813-4AF4-4175-B225-708EEF109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Am I?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CC0EA-341F-4E2F-8515-C6BFA1D9EE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195496" cy="3780000"/>
          </a:xfrm>
        </p:spPr>
        <p:txBody>
          <a:bodyPr/>
          <a:lstStyle/>
          <a:p>
            <a:r>
              <a:rPr lang="en-US" dirty="0"/>
              <a:t>Started at and with Oracle in 1994</a:t>
            </a:r>
          </a:p>
          <a:p>
            <a:pPr lvl="1"/>
            <a:r>
              <a:rPr lang="en-US" dirty="0"/>
              <a:t>Oracle Database 7, PL/SQL, Forms, Reports, Case 5.0/5.1 &amp; Designer/2000</a:t>
            </a:r>
          </a:p>
          <a:p>
            <a:r>
              <a:rPr lang="en-US" dirty="0"/>
              <a:t>Since 2002 working at AMIS | Conclusion</a:t>
            </a:r>
          </a:p>
          <a:p>
            <a:r>
              <a:rPr lang="en-US" dirty="0"/>
              <a:t>Worked with &gt; 50 companies</a:t>
            </a:r>
          </a:p>
          <a:p>
            <a:pPr lvl="1"/>
            <a:r>
              <a:rPr lang="en-US" dirty="0"/>
              <a:t>data, end user applications, integration, agile, cloud, DevOps, IoT</a:t>
            </a:r>
          </a:p>
          <a:p>
            <a:pPr lvl="1"/>
            <a:r>
              <a:rPr lang="en-US" dirty="0"/>
              <a:t>(almost) always Oracle technology</a:t>
            </a:r>
          </a:p>
          <a:p>
            <a:r>
              <a:rPr lang="en-US" dirty="0"/>
              <a:t>Last few years: Help me!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BF81E-4092-49B4-AEE2-9CD2603A5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22593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since then?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Containers &amp; Container Platforms</a:t>
            </a:r>
          </a:p>
          <a:p>
            <a:pPr lvl="1"/>
            <a:r>
              <a:rPr lang="en-US" dirty="0" err="1"/>
              <a:t>standaardisation</a:t>
            </a:r>
            <a:r>
              <a:rPr lang="en-US" dirty="0"/>
              <a:t> of tooling, pipelines and runtime platform</a:t>
            </a:r>
          </a:p>
          <a:p>
            <a:pPr lvl="1"/>
            <a:r>
              <a:rPr lang="en-US" dirty="0"/>
              <a:t>more automation (of IT)– build, distribute, roll out, operate</a:t>
            </a:r>
          </a:p>
          <a:p>
            <a:pPr lvl="1"/>
            <a:r>
              <a:rPr lang="en-US" dirty="0"/>
              <a:t>elastic scalability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5126" name="Picture 6" descr="Containers create value - Synrgize! || Van Cloud Strategie Tot Realisatie">
            <a:extLst>
              <a:ext uri="{FF2B5EF4-FFF2-40B4-BE49-F238E27FC236}">
                <a16:creationId xmlns:a16="http://schemas.microsoft.com/office/drawing/2014/main" id="{97998BC3-A93E-4DE7-BCCC-031594513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031" y="2916970"/>
            <a:ext cx="3240000" cy="18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Kartonnen dozen, 400x300x1035mm, C-golf kopen - Weststrate - Alles voor  kantoor, alle verpakkingen">
            <a:extLst>
              <a:ext uri="{FF2B5EF4-FFF2-40B4-BE49-F238E27FC236}">
                <a16:creationId xmlns:a16="http://schemas.microsoft.com/office/drawing/2014/main" id="{DC22F598-2441-4B49-98BC-4C55F31B28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33" y="2527379"/>
            <a:ext cx="1534427" cy="1534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Jute zakken met sluitkoord 30x40 cm Vanaf € 0,59">
            <a:extLst>
              <a:ext uri="{FF2B5EF4-FFF2-40B4-BE49-F238E27FC236}">
                <a16:creationId xmlns:a16="http://schemas.microsoft.com/office/drawing/2014/main" id="{F2F6A3D9-7BE3-4E2D-954C-E8CEB8951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198" y="3325574"/>
            <a:ext cx="1534427" cy="1022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 descr="Emmers - Hulpmaterialen">
            <a:extLst>
              <a:ext uri="{FF2B5EF4-FFF2-40B4-BE49-F238E27FC236}">
                <a16:creationId xmlns:a16="http://schemas.microsoft.com/office/drawing/2014/main" id="{65CBF1F7-435A-4CE2-BBF6-91FC26E12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51" y="3811125"/>
            <a:ext cx="1666875" cy="904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 descr="Coal dunnit! - BR Research - Business Recorder">
            <a:extLst>
              <a:ext uri="{FF2B5EF4-FFF2-40B4-BE49-F238E27FC236}">
                <a16:creationId xmlns:a16="http://schemas.microsoft.com/office/drawing/2014/main" id="{6E1B0B76-100D-4E82-98AB-BDB20C23A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1901" y="2595936"/>
            <a:ext cx="1534427" cy="98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Pallet strooizout">
            <a:extLst>
              <a:ext uri="{FF2B5EF4-FFF2-40B4-BE49-F238E27FC236}">
                <a16:creationId xmlns:a16="http://schemas.microsoft.com/office/drawing/2014/main" id="{DD9E2563-E6EC-4E49-A058-9FB855E42F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605" y="3358817"/>
            <a:ext cx="2133600" cy="166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Oude vintage koffers - VERHUUR">
            <a:extLst>
              <a:ext uri="{FF2B5EF4-FFF2-40B4-BE49-F238E27FC236}">
                <a16:creationId xmlns:a16="http://schemas.microsoft.com/office/drawing/2014/main" id="{0EE46FE3-7366-427D-B70A-D086F198C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415" y="2759253"/>
            <a:ext cx="935999" cy="93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 descr="Fast Forward with solid fill">
            <a:extLst>
              <a:ext uri="{FF2B5EF4-FFF2-40B4-BE49-F238E27FC236}">
                <a16:creationId xmlns:a16="http://schemas.microsoft.com/office/drawing/2014/main" id="{3F973DF3-0247-4FC2-A2E3-7817F49A67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83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since then?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262462" cy="3780000"/>
          </a:xfrm>
        </p:spPr>
        <p:txBody>
          <a:bodyPr/>
          <a:lstStyle/>
          <a:p>
            <a:r>
              <a:rPr lang="en-US" dirty="0"/>
              <a:t>Cloud</a:t>
            </a:r>
          </a:p>
          <a:p>
            <a:pPr lvl="1"/>
            <a:r>
              <a:rPr lang="en-US" dirty="0"/>
              <a:t>Pay per use – not per high water mark based CAPEX</a:t>
            </a:r>
          </a:p>
          <a:p>
            <a:pPr lvl="1"/>
            <a:r>
              <a:rPr lang="en-US" dirty="0"/>
              <a:t>Speed of Ramp Up</a:t>
            </a:r>
          </a:p>
          <a:p>
            <a:pPr lvl="1"/>
            <a:r>
              <a:rPr lang="en-US" dirty="0"/>
              <a:t>Elasticity in scale</a:t>
            </a:r>
          </a:p>
          <a:p>
            <a:pPr lvl="1"/>
            <a:r>
              <a:rPr lang="en-US" dirty="0"/>
              <a:t>Speed and affordability of innovation</a:t>
            </a:r>
          </a:p>
          <a:p>
            <a:pPr lvl="1"/>
            <a:r>
              <a:rPr lang="en-US" dirty="0"/>
              <a:t>Democratization of IT (anyone, anywhere, any scale)</a:t>
            </a:r>
          </a:p>
          <a:p>
            <a:pPr lvl="1"/>
            <a:r>
              <a:rPr lang="en-US" dirty="0"/>
              <a:t>Managed / operated platform &amp; infrastructure services (PaaS &amp; IaaS)</a:t>
            </a:r>
          </a:p>
          <a:p>
            <a:pPr lvl="1"/>
            <a:r>
              <a:rPr lang="en-US" dirty="0"/>
              <a:t>Serverless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7170" name="Picture 2" descr="The data center as a public utility, and other DX trends | DigiconAsia">
            <a:extLst>
              <a:ext uri="{FF2B5EF4-FFF2-40B4-BE49-F238E27FC236}">
                <a16:creationId xmlns:a16="http://schemas.microsoft.com/office/drawing/2014/main" id="{57F246EC-1497-4EFB-871E-322CFA0EF0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29" y="3725333"/>
            <a:ext cx="1791523" cy="120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8F5DE8E-C9C5-458F-80A0-E02B1457F099}"/>
              </a:ext>
            </a:extLst>
          </p:cNvPr>
          <p:cNvGrpSpPr/>
          <p:nvPr/>
        </p:nvGrpSpPr>
        <p:grpSpPr>
          <a:xfrm>
            <a:off x="5606944" y="1965218"/>
            <a:ext cx="5018492" cy="2965977"/>
            <a:chOff x="5606944" y="1965218"/>
            <a:chExt cx="5018492" cy="296597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6389E69-562C-45F1-80EA-F08D1E79A358}"/>
                </a:ext>
              </a:extLst>
            </p:cNvPr>
            <p:cNvGrpSpPr/>
            <p:nvPr/>
          </p:nvGrpSpPr>
          <p:grpSpPr>
            <a:xfrm>
              <a:off x="7343999" y="1965218"/>
              <a:ext cx="3281437" cy="2965977"/>
              <a:chOff x="7343999" y="1965218"/>
              <a:chExt cx="3281437" cy="2965977"/>
            </a:xfrm>
          </p:grpSpPr>
          <p:pic>
            <p:nvPicPr>
              <p:cNvPr id="7174" name="Picture 6" descr="CPaaS and UCaaS Compared and Explained">
                <a:extLst>
                  <a:ext uri="{FF2B5EF4-FFF2-40B4-BE49-F238E27FC236}">
                    <a16:creationId xmlns:a16="http://schemas.microsoft.com/office/drawing/2014/main" id="{6A23C153-98F2-4A9E-896E-5B7449C633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5F5F5"/>
                  </a:clrFrom>
                  <a:clrTo>
                    <a:srgbClr val="F5F5F5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43999" y="2533541"/>
                <a:ext cx="3257227" cy="2260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4421967B-EAC6-403C-A413-5E791E271712}"/>
                  </a:ext>
                </a:extLst>
              </p:cNvPr>
              <p:cNvSpPr/>
              <p:nvPr/>
            </p:nvSpPr>
            <p:spPr>
              <a:xfrm rot="3107361">
                <a:off x="8287977" y="2593737"/>
                <a:ext cx="2965977" cy="17089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172" name="Picture 4" descr="How to Win In a World Dominated By AWS and Equinix">
              <a:extLst>
                <a:ext uri="{FF2B5EF4-FFF2-40B4-BE49-F238E27FC236}">
                  <a16:creationId xmlns:a16="http://schemas.microsoft.com/office/drawing/2014/main" id="{080BE081-57CA-4496-B796-9B76E5517E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06944" y="3316664"/>
              <a:ext cx="1968120" cy="1530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176" name="Picture 8" descr="My home data center | ve2cuy">
            <a:extLst>
              <a:ext uri="{FF2B5EF4-FFF2-40B4-BE49-F238E27FC236}">
                <a16:creationId xmlns:a16="http://schemas.microsoft.com/office/drawing/2014/main" id="{A6EA7A19-79D3-4989-A216-0491B377A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6553" y="3488400"/>
            <a:ext cx="1079494" cy="719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PowerEdge T550">
            <a:extLst>
              <a:ext uri="{FF2B5EF4-FFF2-40B4-BE49-F238E27FC236}">
                <a16:creationId xmlns:a16="http://schemas.microsoft.com/office/drawing/2014/main" id="{4AC0C51B-A499-42D7-B99E-74B760935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41" y="3725333"/>
            <a:ext cx="778915" cy="78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Graphic 15" descr="Fast Forward with solid fill">
            <a:extLst>
              <a:ext uri="{FF2B5EF4-FFF2-40B4-BE49-F238E27FC236}">
                <a16:creationId xmlns:a16="http://schemas.microsoft.com/office/drawing/2014/main" id="{9405B8E6-272A-4756-8C69-800AC548E2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29D7C9-67B8-40F3-B0C4-8C456BFCA795}"/>
              </a:ext>
            </a:extLst>
          </p:cNvPr>
          <p:cNvSpPr txBox="1"/>
          <p:nvPr/>
        </p:nvSpPr>
        <p:spPr>
          <a:xfrm>
            <a:off x="7662021" y="2832654"/>
            <a:ext cx="292264" cy="615553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el-GR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λ</a:t>
            </a:r>
            <a:endParaRPr lang="en-US" sz="4000" dirty="0" err="1"/>
          </a:p>
        </p:txBody>
      </p:sp>
    </p:spTree>
    <p:extLst>
      <p:ext uri="{BB962C8B-B14F-4D97-AF65-F5344CB8AC3E}">
        <p14:creationId xmlns:p14="http://schemas.microsoft.com/office/powerpoint/2010/main" val="2299979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since then?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Moving from </a:t>
            </a:r>
            <a:r>
              <a:rPr lang="en-US" i="1" dirty="0"/>
              <a:t>closed</a:t>
            </a:r>
            <a:r>
              <a:rPr lang="en-US" dirty="0"/>
              <a:t> monolith to </a:t>
            </a:r>
            <a:r>
              <a:rPr lang="en-US" i="1" dirty="0"/>
              <a:t>open</a:t>
            </a:r>
            <a:r>
              <a:rPr lang="en-US" dirty="0"/>
              <a:t> microservices</a:t>
            </a:r>
          </a:p>
          <a:p>
            <a:r>
              <a:rPr lang="en-US" dirty="0"/>
              <a:t>Smaller, independent products</a:t>
            </a:r>
          </a:p>
          <a:p>
            <a:pPr lvl="1"/>
            <a:r>
              <a:rPr lang="en-US" dirty="0"/>
              <a:t>own data set (domain)</a:t>
            </a:r>
          </a:p>
          <a:p>
            <a:pPr lvl="1"/>
            <a:r>
              <a:rPr lang="en-US" dirty="0"/>
              <a:t>decoupled interaction via APIs and events</a:t>
            </a:r>
          </a:p>
          <a:p>
            <a:pPr lvl="1"/>
            <a:r>
              <a:rPr lang="en-US" dirty="0"/>
              <a:t>fully owned by a team </a:t>
            </a:r>
            <a:br>
              <a:rPr lang="en-US" dirty="0"/>
            </a:br>
            <a:r>
              <a:rPr lang="en-US" dirty="0"/>
              <a:t>through the </a:t>
            </a:r>
            <a:br>
              <a:rPr lang="en-US" dirty="0"/>
            </a:br>
            <a:r>
              <a:rPr lang="en-US" dirty="0"/>
              <a:t>entire life cycle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11" name="Graphic 10" descr="Fast Forward with solid fill">
            <a:extLst>
              <a:ext uri="{FF2B5EF4-FFF2-40B4-BE49-F238E27FC236}">
                <a16:creationId xmlns:a16="http://schemas.microsoft.com/office/drawing/2014/main" id="{0C318896-013B-4F4E-9469-2524AE0EF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43953" y="3497059"/>
            <a:ext cx="914400" cy="914400"/>
          </a:xfrm>
          <a:prstGeom prst="rect">
            <a:avLst/>
          </a:prstGeom>
        </p:spPr>
      </p:pic>
      <p:pic>
        <p:nvPicPr>
          <p:cNvPr id="15362" name="Picture 2" descr="Waiting for Obelix | The Menhir de Champ-Dolent is just ...">
            <a:extLst>
              <a:ext uri="{FF2B5EF4-FFF2-40B4-BE49-F238E27FC236}">
                <a16:creationId xmlns:a16="http://schemas.microsoft.com/office/drawing/2014/main" id="{C79DB2D6-F94E-44F1-AD8F-A8F8A5890D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511"/>
          <a:stretch/>
        </p:blipFill>
        <p:spPr bwMode="auto">
          <a:xfrm>
            <a:off x="3002052" y="2080328"/>
            <a:ext cx="1138391" cy="2833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Moraine keien bont 10-30 cm | tegelhandelboer.nl">
            <a:extLst>
              <a:ext uri="{FF2B5EF4-FFF2-40B4-BE49-F238E27FC236}">
                <a16:creationId xmlns:a16="http://schemas.microsoft.com/office/drawing/2014/main" id="{2EBCC7F3-8BFF-4D9D-98D1-E7C5F96AA3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558" y="3272788"/>
            <a:ext cx="1895481" cy="1362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Part 1: How to Make Enterprise Architecture Strategic – Architecture &amp;amp;  Governance Magazine">
            <a:extLst>
              <a:ext uri="{FF2B5EF4-FFF2-40B4-BE49-F238E27FC236}">
                <a16:creationId xmlns:a16="http://schemas.microsoft.com/office/drawing/2014/main" id="{0CF659EF-5D33-4B83-AD47-E84C663AA2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9039" y="342777"/>
            <a:ext cx="1741654" cy="978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13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8A7CB-A37E-49F0-AC3C-50AB43D91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since then?</a:t>
            </a:r>
            <a:endParaRPr lang="en-US" b="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4FFD8B-530D-4EE5-B3AF-CACBAFEFA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en-US" dirty="0"/>
              <a:t>From temporary </a:t>
            </a:r>
            <a:r>
              <a:rPr lang="en-US" i="1" dirty="0"/>
              <a:t>Project</a:t>
            </a:r>
            <a:r>
              <a:rPr lang="en-US" dirty="0"/>
              <a:t> to continuous </a:t>
            </a:r>
            <a:r>
              <a:rPr lang="en-US" i="1" dirty="0"/>
              <a:t>Product</a:t>
            </a:r>
            <a:r>
              <a:rPr lang="en-US" dirty="0"/>
              <a:t> team with full ownership</a:t>
            </a:r>
            <a:br>
              <a:rPr lang="en-US" dirty="0"/>
            </a:br>
            <a:endParaRPr lang="en-US" dirty="0"/>
          </a:p>
          <a:p>
            <a:r>
              <a:rPr lang="en-US" dirty="0"/>
              <a:t>From closed vertical specialist silos (security, network, DBA, QA/Test, system engineering, web development, integration, …) </a:t>
            </a:r>
            <a:br>
              <a:rPr lang="en-US" dirty="0"/>
            </a:br>
            <a:r>
              <a:rPr lang="en-US" dirty="0"/>
              <a:t>to stand alone cells organized around business processes  or value streams</a:t>
            </a:r>
          </a:p>
          <a:p>
            <a:endParaRPr lang="en-US" dirty="0"/>
          </a:p>
          <a:p>
            <a:r>
              <a:rPr lang="en-US" dirty="0"/>
              <a:t>Shift-Left</a:t>
            </a:r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7D71B1-DAF3-46CD-B7F5-6F5185033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445796" y="5004000"/>
            <a:ext cx="3240000" cy="108000"/>
          </a:xfrm>
        </p:spPr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17410" name="Picture 2" descr="From Silos to Value Streams - Adaptive Organization">
            <a:extLst>
              <a:ext uri="{FF2B5EF4-FFF2-40B4-BE49-F238E27FC236}">
                <a16:creationId xmlns:a16="http://schemas.microsoft.com/office/drawing/2014/main" id="{8639497F-B6A8-47AE-A375-4ABACEC7F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129"/>
          <a:stretch/>
        </p:blipFill>
        <p:spPr bwMode="auto">
          <a:xfrm>
            <a:off x="3078236" y="2804600"/>
            <a:ext cx="3943120" cy="1298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From Silos to Value Streams - Adaptive Organization">
            <a:extLst>
              <a:ext uri="{FF2B5EF4-FFF2-40B4-BE49-F238E27FC236}">
                <a16:creationId xmlns:a16="http://schemas.microsoft.com/office/drawing/2014/main" id="{EACFFAEA-5B92-4DB1-8EE5-9C9DCEC015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23"/>
          <a:stretch/>
        </p:blipFill>
        <p:spPr bwMode="auto">
          <a:xfrm>
            <a:off x="2976636" y="4328160"/>
            <a:ext cx="3943120" cy="61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Fast Forward with solid fill">
            <a:extLst>
              <a:ext uri="{FF2B5EF4-FFF2-40B4-BE49-F238E27FC236}">
                <a16:creationId xmlns:a16="http://schemas.microsoft.com/office/drawing/2014/main" id="{0C318896-013B-4F4E-9469-2524AE0EF2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4698641" y="3801800"/>
            <a:ext cx="702310" cy="70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01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F4F9-658F-4597-B9C8-3E9994F7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Help me move away from Oracle</a:t>
            </a:r>
            <a:endParaRPr lang="nl-NL"/>
          </a:p>
        </p:txBody>
      </p:sp>
      <p:pic>
        <p:nvPicPr>
          <p:cNvPr id="6146" name="Picture 2" descr="erosion | National Geographic Society">
            <a:extLst>
              <a:ext uri="{FF2B5EF4-FFF2-40B4-BE49-F238E27FC236}">
                <a16:creationId xmlns:a16="http://schemas.microsoft.com/office/drawing/2014/main" id="{57A10419-6AA4-414C-9E1D-C7E69EC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5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98146FA-6E70-4B9F-A3BC-985C4966A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1" y="288000"/>
            <a:ext cx="6231478" cy="504000"/>
          </a:xfrm>
        </p:spPr>
        <p:txBody>
          <a:bodyPr/>
          <a:lstStyle/>
          <a:p>
            <a:r>
              <a:rPr lang="en-US" dirty="0"/>
              <a:t>What also happened since then?</a:t>
            </a:r>
            <a:endParaRPr lang="en-US" b="0" dirty="0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41D4AC3A-7BCD-40F0-AF12-3FC94B3962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3900" y="1703923"/>
            <a:ext cx="2545079" cy="2545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44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13483" y="3337744"/>
            <a:ext cx="1546552" cy="1546552"/>
          </a:xfrm>
          <a:prstGeom prst="rect">
            <a:avLst/>
          </a:prstGeom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A283ED2D-7986-4142-9ED7-0CE74F5F2054}"/>
              </a:ext>
            </a:extLst>
          </p:cNvPr>
          <p:cNvSpPr/>
          <p:nvPr/>
        </p:nvSpPr>
        <p:spPr>
          <a:xfrm>
            <a:off x="1743025" y="2739948"/>
            <a:ext cx="1744980" cy="6096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Typical Oracle customer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93F2D-CCF4-48FD-8E65-599A8509DC02}"/>
              </a:ext>
            </a:extLst>
          </p:cNvPr>
          <p:cNvSpPr txBox="1"/>
          <p:nvPr/>
        </p:nvSpPr>
        <p:spPr>
          <a:xfrm>
            <a:off x="6039906" y="1041499"/>
            <a:ext cx="15645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incident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CFB9F-E20B-49FF-9C0F-1C748D0966DC}"/>
              </a:ext>
            </a:extLst>
          </p:cNvPr>
          <p:cNvSpPr txBox="1"/>
          <p:nvPr/>
        </p:nvSpPr>
        <p:spPr>
          <a:xfrm>
            <a:off x="4008154" y="2988958"/>
            <a:ext cx="10419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C6D46-37CD-4BDE-BC0C-A1B338A598BC}"/>
              </a:ext>
            </a:extLst>
          </p:cNvPr>
          <p:cNvSpPr txBox="1"/>
          <p:nvPr/>
        </p:nvSpPr>
        <p:spPr>
          <a:xfrm>
            <a:off x="6651404" y="3358695"/>
            <a:ext cx="5642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92439-A67E-4D99-B125-AA2D7364260F}"/>
              </a:ext>
            </a:extLst>
          </p:cNvPr>
          <p:cNvSpPr txBox="1"/>
          <p:nvPr/>
        </p:nvSpPr>
        <p:spPr>
          <a:xfrm>
            <a:off x="5131969" y="759745"/>
            <a:ext cx="14058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CD35F-F0C3-4F58-9177-F926F672DA21}"/>
              </a:ext>
            </a:extLst>
          </p:cNvPr>
          <p:cNvSpPr txBox="1"/>
          <p:nvPr/>
        </p:nvSpPr>
        <p:spPr>
          <a:xfrm>
            <a:off x="4641282" y="3574034"/>
            <a:ext cx="14811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54505-5F14-40E6-90AE-3EE559D5BC9C}"/>
              </a:ext>
            </a:extLst>
          </p:cNvPr>
          <p:cNvSpPr txBox="1"/>
          <p:nvPr/>
        </p:nvSpPr>
        <p:spPr>
          <a:xfrm>
            <a:off x="4156151" y="1099406"/>
            <a:ext cx="10515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39EE5-127D-4BBE-B75B-CDB06CF3A191}"/>
              </a:ext>
            </a:extLst>
          </p:cNvPr>
          <p:cNvSpPr txBox="1"/>
          <p:nvPr/>
        </p:nvSpPr>
        <p:spPr>
          <a:xfrm>
            <a:off x="2676860" y="2000888"/>
            <a:ext cx="26625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little expertise left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 applications and tech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801F5-E5F9-4907-8944-123A6679C84A}"/>
              </a:ext>
            </a:extLst>
          </p:cNvPr>
          <p:cNvSpPr txBox="1"/>
          <p:nvPr/>
        </p:nvSpPr>
        <p:spPr>
          <a:xfrm>
            <a:off x="4990738" y="3217699"/>
            <a:ext cx="5850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AF178-6B53-4CE8-B738-AE60D15901A0}"/>
              </a:ext>
            </a:extLst>
          </p:cNvPr>
          <p:cNvSpPr txBox="1"/>
          <p:nvPr/>
        </p:nvSpPr>
        <p:spPr>
          <a:xfrm>
            <a:off x="4626729" y="1470196"/>
            <a:ext cx="2348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2C46E-C7F8-4051-AEDC-CF407AEAF5AD}"/>
              </a:ext>
            </a:extLst>
          </p:cNvPr>
          <p:cNvSpPr txBox="1"/>
          <p:nvPr/>
        </p:nvSpPr>
        <p:spPr>
          <a:xfrm>
            <a:off x="5689936" y="3057417"/>
            <a:ext cx="18065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expensive: high TCO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7E9E0-A6CB-4F74-AA26-A85BD62BC7C9}"/>
              </a:ext>
            </a:extLst>
          </p:cNvPr>
          <p:cNvSpPr txBox="1"/>
          <p:nvPr/>
        </p:nvSpPr>
        <p:spPr>
          <a:xfrm>
            <a:off x="4116931" y="507645"/>
            <a:ext cx="16879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09E20-141A-4B2F-B333-21732F9570D0}"/>
              </a:ext>
            </a:extLst>
          </p:cNvPr>
          <p:cNvSpPr txBox="1"/>
          <p:nvPr/>
        </p:nvSpPr>
        <p:spPr>
          <a:xfrm>
            <a:off x="4289834" y="1759206"/>
            <a:ext cx="11221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pic>
        <p:nvPicPr>
          <p:cNvPr id="24" name="Picture 4" descr="Integrations - Connected with Your Systems I Accutics">
            <a:extLst>
              <a:ext uri="{FF2B5EF4-FFF2-40B4-BE49-F238E27FC236}">
                <a16:creationId xmlns:a16="http://schemas.microsoft.com/office/drawing/2014/main" id="{6D8D6C4A-DBD4-44D8-853C-57023D3C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0602" y="2204061"/>
            <a:ext cx="1467463" cy="3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70E5A9-1BFD-4579-B570-065264F71987}"/>
              </a:ext>
            </a:extLst>
          </p:cNvPr>
          <p:cNvSpPr txBox="1"/>
          <p:nvPr/>
        </p:nvSpPr>
        <p:spPr>
          <a:xfrm>
            <a:off x="6260605" y="3797014"/>
            <a:ext cx="8079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monolith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3CA6EC-CB16-4918-9A69-ADC9DBC3A2DA}"/>
              </a:ext>
            </a:extLst>
          </p:cNvPr>
          <p:cNvSpPr txBox="1"/>
          <p:nvPr/>
        </p:nvSpPr>
        <p:spPr>
          <a:xfrm>
            <a:off x="4008154" y="4126217"/>
            <a:ext cx="3499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unattractive technology stack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young talent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AB93B7-F0C5-4896-8464-C2790572180F}"/>
              </a:ext>
            </a:extLst>
          </p:cNvPr>
          <p:cNvSpPr txBox="1"/>
          <p:nvPr/>
        </p:nvSpPr>
        <p:spPr>
          <a:xfrm>
            <a:off x="5724651" y="1821516"/>
            <a:ext cx="11381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unsupported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BF080-C441-40B5-8909-20FFDFFBEF9F}"/>
              </a:ext>
            </a:extLst>
          </p:cNvPr>
          <p:cNvSpPr txBox="1"/>
          <p:nvPr/>
        </p:nvSpPr>
        <p:spPr>
          <a:xfrm>
            <a:off x="6382570" y="2631247"/>
            <a:ext cx="8431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inflexible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D16C02-7035-4E34-A11C-AA65A1146298}"/>
              </a:ext>
            </a:extLst>
          </p:cNvPr>
          <p:cNvSpPr txBox="1"/>
          <p:nvPr/>
        </p:nvSpPr>
        <p:spPr>
          <a:xfrm>
            <a:off x="4041560" y="2643009"/>
            <a:ext cx="17312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security-challenged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C00EC-2D0B-40F5-9105-8380712F1A7F}"/>
              </a:ext>
            </a:extLst>
          </p:cNvPr>
          <p:cNvSpPr txBox="1"/>
          <p:nvPr/>
        </p:nvSpPr>
        <p:spPr>
          <a:xfrm>
            <a:off x="5915959" y="4678401"/>
            <a:ext cx="16046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 IT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6F359C-7B8B-4291-93BF-356E57F3E2C7}"/>
              </a:ext>
            </a:extLst>
          </p:cNvPr>
          <p:cNvSpPr txBox="1"/>
          <p:nvPr/>
        </p:nvSpPr>
        <p:spPr>
          <a:xfrm>
            <a:off x="7049219" y="2079169"/>
            <a:ext cx="2853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40908840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4A76-1AC6-4674-BED7-41B18515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ruined the word “Legacy”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8AD3-ED5B-4589-AEAD-D5DE7254C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18619-8204-450E-84F7-4A7F8797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3078" name="Picture 6" descr="Leave a Legacy - Wills, Trusts &amp; Estate Planning - One ...">
            <a:extLst>
              <a:ext uri="{FF2B5EF4-FFF2-40B4-BE49-F238E27FC236}">
                <a16:creationId xmlns:a16="http://schemas.microsoft.com/office/drawing/2014/main" id="{6EEA564B-B38F-4774-B457-E2B958F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941" y="690136"/>
            <a:ext cx="6503437" cy="283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3097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804A76-1AC6-4674-BED7-41B185155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ruined the word “Legacy”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388AD3-ED5B-4589-AEAD-D5DE7254C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218619-8204-450E-84F7-4A7F87972D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3076" name="Picture 4" descr="Abandoned in Japan: An American Muscle-car graveyard - YouTube">
            <a:extLst>
              <a:ext uri="{FF2B5EF4-FFF2-40B4-BE49-F238E27FC236}">
                <a16:creationId xmlns:a16="http://schemas.microsoft.com/office/drawing/2014/main" id="{2273EA92-E3B9-4E93-A1AC-4DAB8575E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21" y="838636"/>
            <a:ext cx="7141091" cy="401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Leave a Legacy - Wills, Trusts &amp; Estate Planning - One ...">
            <a:extLst>
              <a:ext uri="{FF2B5EF4-FFF2-40B4-BE49-F238E27FC236}">
                <a16:creationId xmlns:a16="http://schemas.microsoft.com/office/drawing/2014/main" id="{6EEA564B-B38F-4774-B457-E2B958FAA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2057" y="690136"/>
            <a:ext cx="2323321" cy="101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4936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B11AEB-01D7-4B5A-9DEF-DF99636FE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Stuck in a not so good 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B74B74-4C83-4D47-A30C-552C34B1FF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Problems</a:t>
            </a:r>
          </a:p>
          <a:p>
            <a:r>
              <a:rPr lang="en-US" dirty="0"/>
              <a:t>Disappointments</a:t>
            </a:r>
          </a:p>
          <a:p>
            <a:r>
              <a:rPr lang="en-US" dirty="0"/>
              <a:t>Frustrations</a:t>
            </a:r>
          </a:p>
          <a:p>
            <a:endParaRPr lang="en-US" dirty="0"/>
          </a:p>
          <a:p>
            <a:r>
              <a:rPr lang="en-US" dirty="0"/>
              <a:t>And Oracle always seems to be part of it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015D0D-2492-4751-A925-EE47C5DF7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1026" name="Picture 2" descr="The Good Place Saison 3 - AlloCiné">
            <a:extLst>
              <a:ext uri="{FF2B5EF4-FFF2-40B4-BE49-F238E27FC236}">
                <a16:creationId xmlns:a16="http://schemas.microsoft.com/office/drawing/2014/main" id="{CB9DB805-6668-46D1-BDFA-34E8B0286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427500"/>
            <a:ext cx="38576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9140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F30B-2F41-4D88-97ED-CBBF3492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That is </a:t>
            </a:r>
            <a:r>
              <a:rPr lang="en-US" i="1" dirty="0"/>
              <a:t>really </a:t>
            </a:r>
            <a:r>
              <a:rPr lang="en-US" dirty="0"/>
              <a:t>what they want to move away from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DCC07-194B-416D-B108-F809C17A48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F1616D-1DA6-4CD7-AC4C-4FC137769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067B386-3EFA-4C97-9D74-FE714A552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5" y="809421"/>
            <a:ext cx="4092907" cy="4033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7717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6CDDC-A20D-4033-A76D-16658DF09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asking? Why?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7990D5-F893-4B52-854F-A53AB0581F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EC72F8-FEC4-4E59-BACC-E4F8291B6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6146" name="Picture 2" descr="Sales Representative/Customer Relations Manager needed ...">
            <a:extLst>
              <a:ext uri="{FF2B5EF4-FFF2-40B4-BE49-F238E27FC236}">
                <a16:creationId xmlns:a16="http://schemas.microsoft.com/office/drawing/2014/main" id="{AF0C9B34-90BB-498B-881C-3162C99E8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792000"/>
            <a:ext cx="7553325" cy="3362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Facts that will change how you see stormtroopers">
            <a:extLst>
              <a:ext uri="{FF2B5EF4-FFF2-40B4-BE49-F238E27FC236}">
                <a16:creationId xmlns:a16="http://schemas.microsoft.com/office/drawing/2014/main" id="{72921E3D-71E7-4E41-8929-D62898E4A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834" y="2826000"/>
            <a:ext cx="3360389" cy="1891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D6B527B-2A9A-48E0-A1A9-8DB44D7BFF1A}"/>
              </a:ext>
            </a:extLst>
          </p:cNvPr>
          <p:cNvSpPr txBox="1"/>
          <p:nvPr/>
        </p:nvSpPr>
        <p:spPr>
          <a:xfrm>
            <a:off x="5580450" y="4734661"/>
            <a:ext cx="27395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Oracle License Management </a:t>
            </a:r>
            <a:r>
              <a:rPr lang="en-US" sz="1300" i="1" dirty="0"/>
              <a:t>Service</a:t>
            </a:r>
          </a:p>
        </p:txBody>
      </p:sp>
    </p:spTree>
    <p:extLst>
      <p:ext uri="{BB962C8B-B14F-4D97-AF65-F5344CB8AC3E}">
        <p14:creationId xmlns:p14="http://schemas.microsoft.com/office/powerpoint/2010/main" val="378249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5087D-F0FB-4611-A250-15FF793A7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 15-20+ year old IT system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B68559-DE96-402C-92A8-43F8336FC9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qualifies to be moved away from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D632A33-AB3A-4A9D-9126-FB500EEDF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F2DCED7-4D19-4A08-BFFE-EFDFD690BC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769" y="1242647"/>
            <a:ext cx="2138410" cy="210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7DD6FB2F-B68B-456E-B613-2471EABEB7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821" y="2826000"/>
            <a:ext cx="2138410" cy="210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1D22049-87EC-416D-8B9F-3A7400F10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8706" y="792000"/>
            <a:ext cx="2138410" cy="210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85EDA769-E1DF-44FC-B7A9-E7B2401709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9516" y="1997996"/>
            <a:ext cx="2138410" cy="210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25 Years of Amazon.com Website Design History - 34 Images ...">
            <a:extLst>
              <a:ext uri="{FF2B5EF4-FFF2-40B4-BE49-F238E27FC236}">
                <a16:creationId xmlns:a16="http://schemas.microsoft.com/office/drawing/2014/main" id="{403850D4-A4E0-45E8-BB36-E0EAA4492A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401" y="2899194"/>
            <a:ext cx="844835" cy="26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F626358-2E96-41B6-A874-C578D882E0D6}"/>
              </a:ext>
            </a:extLst>
          </p:cNvPr>
          <p:cNvSpPr/>
          <p:nvPr/>
        </p:nvSpPr>
        <p:spPr>
          <a:xfrm>
            <a:off x="4710231" y="1710180"/>
            <a:ext cx="385400" cy="2378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 descr="IBM Logo PNG Image - PurePNG | Free transparent CC0 PNG ...">
            <a:extLst>
              <a:ext uri="{FF2B5EF4-FFF2-40B4-BE49-F238E27FC236}">
                <a16:creationId xmlns:a16="http://schemas.microsoft.com/office/drawing/2014/main" id="{1CFDB0FF-E28A-4F53-B201-8DD891015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125" y="1710180"/>
            <a:ext cx="546368" cy="237898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198" name="Picture 6" descr="What Does Sap Software Stand For - getdx">
            <a:extLst>
              <a:ext uri="{FF2B5EF4-FFF2-40B4-BE49-F238E27FC236}">
                <a16:creationId xmlns:a16="http://schemas.microsoft.com/office/drawing/2014/main" id="{416B8E0F-A920-49B2-A1FF-0BB27BBE8E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2174" y="3771379"/>
            <a:ext cx="393672" cy="194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2D23C905-402F-44F7-8B6F-EBBDC01BFC5A}"/>
              </a:ext>
            </a:extLst>
          </p:cNvPr>
          <p:cNvSpPr/>
          <p:nvPr/>
        </p:nvSpPr>
        <p:spPr>
          <a:xfrm>
            <a:off x="3305846" y="3771379"/>
            <a:ext cx="582860" cy="1944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05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25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25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250"/>
                                        <p:tgtEl>
                                          <p:spTgt spid="8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  <p:bldP spid="1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B9BE3-C6F5-49AF-8610-B7D40A4E8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desired?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E85906-6A56-4D83-8EA4-97BF10DA8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better place</a:t>
            </a:r>
          </a:p>
          <a:p>
            <a:r>
              <a:rPr lang="en-US" dirty="0"/>
              <a:t>What does that mean?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A2ACDB-40E6-480B-84C8-7673B6509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55AA9864-26EE-454E-AEE0-15CBE020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1317" y="757488"/>
            <a:ext cx="4263953" cy="3958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0637F0-23F6-4B88-AF33-D2DC6ED36120}"/>
              </a:ext>
            </a:extLst>
          </p:cNvPr>
          <p:cNvSpPr/>
          <p:nvPr/>
        </p:nvSpPr>
        <p:spPr>
          <a:xfrm>
            <a:off x="5986585" y="4368800"/>
            <a:ext cx="1586523" cy="257908"/>
          </a:xfrm>
          <a:prstGeom prst="rect">
            <a:avLst/>
          </a:prstGeom>
          <a:solidFill>
            <a:schemeClr val="bg1">
              <a:alpha val="9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56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74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IT dependS - habla mejor inglés">
            <a:extLst>
              <a:ext uri="{FF2B5EF4-FFF2-40B4-BE49-F238E27FC236}">
                <a16:creationId xmlns:a16="http://schemas.microsoft.com/office/drawing/2014/main" id="{00DDDD29-E363-446D-A45F-89A3ABD21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846" y="891931"/>
            <a:ext cx="2889738" cy="2167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Check Mark Black PNG Images &amp; PSDs for Download ...">
            <a:extLst>
              <a:ext uri="{FF2B5EF4-FFF2-40B4-BE49-F238E27FC236}">
                <a16:creationId xmlns:a16="http://schemas.microsoft.com/office/drawing/2014/main" id="{238993DF-620F-4883-9815-941AC145EE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913" y="1030735"/>
            <a:ext cx="1565507" cy="1565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224E9D-EDE7-4B92-A53E-E81A968C8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go there?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4985B2-01E8-4342-9AEE-B3B765514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5496DBB-B5D4-418B-9641-96BF4AFBE83B}"/>
              </a:ext>
            </a:extLst>
          </p:cNvPr>
          <p:cNvSpPr/>
          <p:nvPr/>
        </p:nvSpPr>
        <p:spPr>
          <a:xfrm rot="20540659">
            <a:off x="6505140" y="1250279"/>
            <a:ext cx="119455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always</a:t>
            </a:r>
          </a:p>
        </p:txBody>
      </p:sp>
      <p:pic>
        <p:nvPicPr>
          <p:cNvPr id="9224" name="Picture 8" descr="How to get motivated in the laundry « Appliances Online Blog">
            <a:extLst>
              <a:ext uri="{FF2B5EF4-FFF2-40B4-BE49-F238E27FC236}">
                <a16:creationId xmlns:a16="http://schemas.microsoft.com/office/drawing/2014/main" id="{93A291C6-1E95-4F52-92B5-858ACF1B81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4181" y="2334101"/>
            <a:ext cx="3440755" cy="2431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Performance Magazine Which are the challenges in setting ...">
            <a:extLst>
              <a:ext uri="{FF2B5EF4-FFF2-40B4-BE49-F238E27FC236}">
                <a16:creationId xmlns:a16="http://schemas.microsoft.com/office/drawing/2014/main" id="{A939412F-79ED-4F74-886C-671CF3645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601" y="875801"/>
            <a:ext cx="2889738" cy="1268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4605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F10F7-E28D-46A5-A2EF-6DE98159C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does not exist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9F982E-DBEE-4C0E-8F78-0AD4271C6D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17CD0D-2951-408C-A18E-011E3A0F3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15362" name="Picture 2" descr="A Silver Bullet - PragSpective Articles">
            <a:extLst>
              <a:ext uri="{FF2B5EF4-FFF2-40B4-BE49-F238E27FC236}">
                <a16:creationId xmlns:a16="http://schemas.microsoft.com/office/drawing/2014/main" id="{EAC3B673-EA3A-4A66-A7D7-1A8C538E5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48" y="768476"/>
            <a:ext cx="3609487" cy="143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One Stop Shop Sign 1 | marc e marc | Flickr">
            <a:extLst>
              <a:ext uri="{FF2B5EF4-FFF2-40B4-BE49-F238E27FC236}">
                <a16:creationId xmlns:a16="http://schemas.microsoft.com/office/drawing/2014/main" id="{89F1CDA1-E97C-4F34-9005-BF257AD31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3674" y="299428"/>
            <a:ext cx="1551137" cy="2068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Go Live » ADMIN Magazine">
            <a:extLst>
              <a:ext uri="{FF2B5EF4-FFF2-40B4-BE49-F238E27FC236}">
                <a16:creationId xmlns:a16="http://schemas.microsoft.com/office/drawing/2014/main" id="{70BEB71E-4C4E-4A91-BB57-FECDBD4CC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453" y="2367611"/>
            <a:ext cx="2140258" cy="1431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8" name="Picture 8" descr="Demetrios Alexandre Liollio - One Click Migration Identity ...">
            <a:extLst>
              <a:ext uri="{FF2B5EF4-FFF2-40B4-BE49-F238E27FC236}">
                <a16:creationId xmlns:a16="http://schemas.microsoft.com/office/drawing/2014/main" id="{E149D6E5-39A8-40FD-8643-2251A89E93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917" y="811119"/>
            <a:ext cx="4100635" cy="1640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0" name="Picture 10" descr="The Modern Day Alchemist Turning your Data into Gold ...">
            <a:extLst>
              <a:ext uri="{FF2B5EF4-FFF2-40B4-BE49-F238E27FC236}">
                <a16:creationId xmlns:a16="http://schemas.microsoft.com/office/drawing/2014/main" id="{B570D382-D056-4774-A7F6-6D40660B13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423" y="3321134"/>
            <a:ext cx="2142200" cy="156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72" name="Picture 12" descr="Migratory birds start arriving at Hirakud Dam Reservoir ...">
            <a:extLst>
              <a:ext uri="{FF2B5EF4-FFF2-40B4-BE49-F238E27FC236}">
                <a16:creationId xmlns:a16="http://schemas.microsoft.com/office/drawing/2014/main" id="{1615150A-01E1-47F3-B2AA-EAB9C115A4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5398" y="2434855"/>
            <a:ext cx="4391452" cy="250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49356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loud 4">
            <a:extLst>
              <a:ext uri="{FF2B5EF4-FFF2-40B4-BE49-F238E27FC236}">
                <a16:creationId xmlns:a16="http://schemas.microsoft.com/office/drawing/2014/main" id="{E7D55532-8010-424E-845F-078F7A247316}"/>
              </a:ext>
            </a:extLst>
          </p:cNvPr>
          <p:cNvSpPr/>
          <p:nvPr/>
        </p:nvSpPr>
        <p:spPr>
          <a:xfrm>
            <a:off x="4397370" y="1148974"/>
            <a:ext cx="1711171" cy="822338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Oracle Cloud</a:t>
            </a:r>
            <a:br>
              <a:rPr lang="nl-NL">
                <a:solidFill>
                  <a:srgbClr val="FFFFFF"/>
                </a:solidFill>
                <a:latin typeface="Arial" panose="020B0604020202020204"/>
              </a:rPr>
            </a:br>
            <a:r>
              <a:rPr lang="nl-NL">
                <a:solidFill>
                  <a:srgbClr val="FFFFFF"/>
                </a:solidFill>
                <a:latin typeface="Arial" panose="020B0604020202020204"/>
                <a:cs typeface="Arial"/>
              </a:rPr>
              <a:t>PaaS</a:t>
            </a: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3ADCC485-AA97-4E72-94C9-182F682D58C6}"/>
              </a:ext>
            </a:extLst>
          </p:cNvPr>
          <p:cNvSpPr/>
          <p:nvPr/>
        </p:nvSpPr>
        <p:spPr>
          <a:xfrm>
            <a:off x="6176590" y="2207533"/>
            <a:ext cx="1711171" cy="822338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>
                <a:solidFill>
                  <a:srgbClr val="FFFFFF"/>
                </a:solidFill>
                <a:latin typeface="Arial" panose="020B0604020202020204"/>
              </a:rPr>
              <a:t> IaaS</a:t>
            </a: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194049A3-298C-4D58-8867-4195E1CB6E1F}"/>
              </a:ext>
            </a:extLst>
          </p:cNvPr>
          <p:cNvSpPr/>
          <p:nvPr/>
        </p:nvSpPr>
        <p:spPr>
          <a:xfrm>
            <a:off x="5572770" y="3264180"/>
            <a:ext cx="1131902" cy="822338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Oracle </a:t>
            </a:r>
          </a:p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Database</a:t>
            </a: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F5678C8B-F63A-4D9D-8C27-43C83C3A76FF}"/>
              </a:ext>
            </a:extLst>
          </p:cNvPr>
          <p:cNvSpPr/>
          <p:nvPr/>
        </p:nvSpPr>
        <p:spPr>
          <a:xfrm>
            <a:off x="6403345" y="1147202"/>
            <a:ext cx="1711171" cy="822338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err="1">
                <a:solidFill>
                  <a:srgbClr val="FFFFFF"/>
                </a:solidFill>
                <a:latin typeface="Arial" panose="020B0604020202020204"/>
              </a:rPr>
              <a:t>Any</a:t>
            </a:r>
            <a:r>
              <a:rPr lang="nl-NL">
                <a:solidFill>
                  <a:srgbClr val="FFFFFF"/>
                </a:solidFill>
                <a:latin typeface="Arial" panose="020B0604020202020204"/>
              </a:rPr>
              <a:t> PaaS</a:t>
            </a: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4D706299-B28B-47DC-A8A5-AF299BC638BA}"/>
              </a:ext>
            </a:extLst>
          </p:cNvPr>
          <p:cNvSpPr/>
          <p:nvPr/>
        </p:nvSpPr>
        <p:spPr>
          <a:xfrm>
            <a:off x="5631512" y="252586"/>
            <a:ext cx="1058442" cy="543841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>
                <a:solidFill>
                  <a:srgbClr val="000000"/>
                </a:solidFill>
                <a:latin typeface="Arial" panose="020B0604020202020204"/>
              </a:rPr>
              <a:t>SaaS</a:t>
            </a:r>
            <a:endParaRPr lang="en-NL">
              <a:solidFill>
                <a:srgbClr val="000000"/>
              </a:solidFill>
              <a:latin typeface="Arial" panose="020B0604020202020204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5E04603-F544-423F-BC2F-169F6C6C056E}"/>
              </a:ext>
            </a:extLst>
          </p:cNvPr>
          <p:cNvCxnSpPr>
            <a:cxnSpLocks/>
          </p:cNvCxnSpPr>
          <p:nvPr/>
        </p:nvCxnSpPr>
        <p:spPr>
          <a:xfrm>
            <a:off x="4763023" y="3150435"/>
            <a:ext cx="2902998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10A8B3D-6DBB-407E-938C-627C6B9113BA}"/>
              </a:ext>
            </a:extLst>
          </p:cNvPr>
          <p:cNvSpPr txBox="1"/>
          <p:nvPr/>
        </p:nvSpPr>
        <p:spPr>
          <a:xfrm>
            <a:off x="6772779" y="3652115"/>
            <a:ext cx="1128514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Retain</a:t>
            </a:r>
            <a:r>
              <a:rPr lang="nl-NL" sz="975">
                <a:solidFill>
                  <a:srgbClr val="000000"/>
                </a:solidFill>
                <a:latin typeface="Arial" panose="020B0604020202020204"/>
              </a:rPr>
              <a:t> (&amp; </a:t>
            </a: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Refurbish</a:t>
            </a:r>
            <a:r>
              <a:rPr lang="nl-NL" sz="975">
                <a:solidFill>
                  <a:srgbClr val="000000"/>
                </a:solidFill>
                <a:latin typeface="Arial" panose="020B0604020202020204"/>
              </a:rPr>
              <a:t>)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6CAEC6-B794-4DEA-9B4B-7CC2EA1463E3}"/>
              </a:ext>
            </a:extLst>
          </p:cNvPr>
          <p:cNvSpPr txBox="1"/>
          <p:nvPr/>
        </p:nvSpPr>
        <p:spPr>
          <a:xfrm>
            <a:off x="7689389" y="2788902"/>
            <a:ext cx="394339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Rehost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809E6F2-B26D-4122-970B-0FD9C171F6BA}"/>
              </a:ext>
            </a:extLst>
          </p:cNvPr>
          <p:cNvSpPr txBox="1"/>
          <p:nvPr/>
        </p:nvSpPr>
        <p:spPr>
          <a:xfrm>
            <a:off x="5417180" y="106164"/>
            <a:ext cx="670055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Repurchase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3D2CAD1-3C88-4BF7-8348-9A2BC87106CD}"/>
              </a:ext>
            </a:extLst>
          </p:cNvPr>
          <p:cNvSpPr txBox="1"/>
          <p:nvPr/>
        </p:nvSpPr>
        <p:spPr>
          <a:xfrm>
            <a:off x="4180342" y="1022594"/>
            <a:ext cx="609141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Replatform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0D7953-B201-408E-A706-4298B4A3C00D}"/>
              </a:ext>
            </a:extLst>
          </p:cNvPr>
          <p:cNvSpPr txBox="1"/>
          <p:nvPr/>
        </p:nvSpPr>
        <p:spPr>
          <a:xfrm>
            <a:off x="7493205" y="967323"/>
            <a:ext cx="1136530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Refactor</a:t>
            </a:r>
            <a:r>
              <a:rPr lang="nl-NL" sz="975">
                <a:solidFill>
                  <a:srgbClr val="000000"/>
                </a:solidFill>
                <a:latin typeface="Arial" panose="020B0604020202020204"/>
              </a:rPr>
              <a:t>/</a:t>
            </a: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Rearchitect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16" name="Cylinder 15">
            <a:extLst>
              <a:ext uri="{FF2B5EF4-FFF2-40B4-BE49-F238E27FC236}">
                <a16:creationId xmlns:a16="http://schemas.microsoft.com/office/drawing/2014/main" id="{4FACCEF2-0A27-4C79-B386-CD7B40197561}"/>
              </a:ext>
            </a:extLst>
          </p:cNvPr>
          <p:cNvSpPr/>
          <p:nvPr/>
        </p:nvSpPr>
        <p:spPr>
          <a:xfrm>
            <a:off x="7467649" y="2371324"/>
            <a:ext cx="447849" cy="315000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Oracle </a:t>
            </a:r>
          </a:p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Database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7" name="Cylinder 16">
            <a:extLst>
              <a:ext uri="{FF2B5EF4-FFF2-40B4-BE49-F238E27FC236}">
                <a16:creationId xmlns:a16="http://schemas.microsoft.com/office/drawing/2014/main" id="{7DC7D730-53EA-49F9-88A7-251A41942A81}"/>
              </a:ext>
            </a:extLst>
          </p:cNvPr>
          <p:cNvSpPr/>
          <p:nvPr/>
        </p:nvSpPr>
        <p:spPr>
          <a:xfrm>
            <a:off x="5481149" y="1352306"/>
            <a:ext cx="582443" cy="413196"/>
          </a:xfrm>
          <a:prstGeom prst="can">
            <a:avLst>
              <a:gd name="adj" fmla="val 376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 dirty="0" err="1">
                <a:solidFill>
                  <a:srgbClr val="FFFFFF"/>
                </a:solidFill>
                <a:latin typeface="Arial" panose="020B0604020202020204"/>
              </a:rPr>
              <a:t>Autonomous</a:t>
            </a:r>
            <a:endParaRPr lang="nl-NL" sz="450" dirty="0">
              <a:solidFill>
                <a:srgbClr val="FFFFFF"/>
              </a:solidFill>
              <a:latin typeface="Arial" panose="020B0604020202020204"/>
            </a:endParaRPr>
          </a:p>
          <a:p>
            <a:pPr algn="ctr">
              <a:defRPr/>
            </a:pPr>
            <a:r>
              <a:rPr lang="nl-NL" sz="450" dirty="0">
                <a:solidFill>
                  <a:srgbClr val="FFFFFF"/>
                </a:solidFill>
                <a:latin typeface="Arial" panose="020B0604020202020204"/>
              </a:rPr>
              <a:t>Database</a:t>
            </a:r>
            <a:endParaRPr lang="en-NL" sz="450" dirty="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8" name="Cylinder 17">
            <a:extLst>
              <a:ext uri="{FF2B5EF4-FFF2-40B4-BE49-F238E27FC236}">
                <a16:creationId xmlns:a16="http://schemas.microsoft.com/office/drawing/2014/main" id="{358F434F-FCE3-4B0C-8844-F5876F8D717B}"/>
              </a:ext>
            </a:extLst>
          </p:cNvPr>
          <p:cNvSpPr/>
          <p:nvPr/>
        </p:nvSpPr>
        <p:spPr>
          <a:xfrm>
            <a:off x="7623316" y="1355358"/>
            <a:ext cx="462816" cy="209195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 err="1">
                <a:solidFill>
                  <a:srgbClr val="FFFFFF"/>
                </a:solidFill>
                <a:latin typeface="Arial" panose="020B0604020202020204"/>
              </a:rPr>
              <a:t>NoSQL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45D0CE99-E301-4B30-B8F6-CAE8164B8DD0}"/>
              </a:ext>
            </a:extLst>
          </p:cNvPr>
          <p:cNvSpPr/>
          <p:nvPr/>
        </p:nvSpPr>
        <p:spPr>
          <a:xfrm>
            <a:off x="6939703" y="1221428"/>
            <a:ext cx="368360" cy="209195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 err="1">
                <a:solidFill>
                  <a:srgbClr val="FFFFFF"/>
                </a:solidFill>
                <a:latin typeface="Arial" panose="020B0604020202020204"/>
              </a:rPr>
              <a:t>Elastic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0" name="Cylinder 19">
            <a:extLst>
              <a:ext uri="{FF2B5EF4-FFF2-40B4-BE49-F238E27FC236}">
                <a16:creationId xmlns:a16="http://schemas.microsoft.com/office/drawing/2014/main" id="{9F255DE7-FB0E-419C-9C9A-04DA0FF3718C}"/>
              </a:ext>
            </a:extLst>
          </p:cNvPr>
          <p:cNvSpPr/>
          <p:nvPr/>
        </p:nvSpPr>
        <p:spPr>
          <a:xfrm>
            <a:off x="6663814" y="1668616"/>
            <a:ext cx="462815" cy="209195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RDBMS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450DE2A3-D3E3-4A00-80C6-1361D875289C}"/>
              </a:ext>
            </a:extLst>
          </p:cNvPr>
          <p:cNvSpPr/>
          <p:nvPr/>
        </p:nvSpPr>
        <p:spPr>
          <a:xfrm>
            <a:off x="7277654" y="1657691"/>
            <a:ext cx="462816" cy="236693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DWH/</a:t>
            </a:r>
          </a:p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Data Lake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2" name="Cloud 21">
            <a:extLst>
              <a:ext uri="{FF2B5EF4-FFF2-40B4-BE49-F238E27FC236}">
                <a16:creationId xmlns:a16="http://schemas.microsoft.com/office/drawing/2014/main" id="{B5E33F59-FDCB-49BC-A3C7-E65A2BE8874B}"/>
              </a:ext>
            </a:extLst>
          </p:cNvPr>
          <p:cNvSpPr/>
          <p:nvPr/>
        </p:nvSpPr>
        <p:spPr>
          <a:xfrm>
            <a:off x="4318542" y="2206577"/>
            <a:ext cx="1711171" cy="822338"/>
          </a:xfrm>
          <a:prstGeom prst="cloud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Oracle Cloud IaaS/</a:t>
            </a:r>
            <a:r>
              <a:rPr lang="nl-NL" err="1">
                <a:solidFill>
                  <a:srgbClr val="FFFFFF"/>
                </a:solidFill>
                <a:latin typeface="Arial" panose="020B0604020202020204"/>
              </a:rPr>
              <a:t>DBaaS</a:t>
            </a:r>
            <a:endParaRPr lang="en-NL" err="1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EF09A0A-CF14-437E-A339-204FFAE067E7}"/>
              </a:ext>
            </a:extLst>
          </p:cNvPr>
          <p:cNvSpPr txBox="1"/>
          <p:nvPr/>
        </p:nvSpPr>
        <p:spPr>
          <a:xfrm>
            <a:off x="4252600" y="2940732"/>
            <a:ext cx="394339" cy="15004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Rehost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24" name="Cylinder 23">
            <a:extLst>
              <a:ext uri="{FF2B5EF4-FFF2-40B4-BE49-F238E27FC236}">
                <a16:creationId xmlns:a16="http://schemas.microsoft.com/office/drawing/2014/main" id="{40F1248C-4098-4DF5-B7FF-64C901A97F97}"/>
              </a:ext>
            </a:extLst>
          </p:cNvPr>
          <p:cNvSpPr/>
          <p:nvPr/>
        </p:nvSpPr>
        <p:spPr>
          <a:xfrm>
            <a:off x="5441735" y="2298236"/>
            <a:ext cx="482396" cy="413196"/>
          </a:xfrm>
          <a:prstGeom prst="can">
            <a:avLst>
              <a:gd name="adj" fmla="val 37682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Oracle</a:t>
            </a:r>
          </a:p>
          <a:p>
            <a:pPr algn="ctr">
              <a:defRPr/>
            </a:pPr>
            <a:r>
              <a:rPr lang="nl-NL" sz="450">
                <a:solidFill>
                  <a:srgbClr val="FFFFFF"/>
                </a:solidFill>
                <a:latin typeface="Arial" panose="020B0604020202020204"/>
              </a:rPr>
              <a:t>Database</a:t>
            </a:r>
            <a:endParaRPr lang="en-NL" sz="450">
              <a:solidFill>
                <a:srgbClr val="FFFFFF"/>
              </a:solidFill>
              <a:latin typeface="Arial" panose="020B0604020202020204"/>
            </a:endParaRPr>
          </a:p>
        </p:txBody>
      </p:sp>
      <p:pic>
        <p:nvPicPr>
          <p:cNvPr id="25" name="Picture 26">
            <a:extLst>
              <a:ext uri="{FF2B5EF4-FFF2-40B4-BE49-F238E27FC236}">
                <a16:creationId xmlns:a16="http://schemas.microsoft.com/office/drawing/2014/main" id="{ED3F9D50-826E-4B25-BF56-0B02F4340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978" y="1361871"/>
            <a:ext cx="377223" cy="307181"/>
          </a:xfrm>
          <a:prstGeom prst="rect">
            <a:avLst/>
          </a:prstGeom>
        </p:spPr>
      </p:pic>
      <p:sp>
        <p:nvSpPr>
          <p:cNvPr id="26" name="Cylinder 25">
            <a:extLst>
              <a:ext uri="{FF2B5EF4-FFF2-40B4-BE49-F238E27FC236}">
                <a16:creationId xmlns:a16="http://schemas.microsoft.com/office/drawing/2014/main" id="{9BD7AEC7-E54C-438C-B503-AD2B850E57F4}"/>
              </a:ext>
            </a:extLst>
          </p:cNvPr>
          <p:cNvSpPr/>
          <p:nvPr/>
        </p:nvSpPr>
        <p:spPr>
          <a:xfrm>
            <a:off x="552756" y="3374553"/>
            <a:ext cx="1653708" cy="1180889"/>
          </a:xfrm>
          <a:prstGeom prst="can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Oracle </a:t>
            </a:r>
          </a:p>
          <a:p>
            <a:pPr algn="ctr">
              <a:defRPr/>
            </a:pPr>
            <a:r>
              <a:rPr lang="nl-NL">
                <a:solidFill>
                  <a:srgbClr val="FFFFFF"/>
                </a:solidFill>
                <a:latin typeface="Arial" panose="020B0604020202020204"/>
              </a:rPr>
              <a:t>Database</a:t>
            </a: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283F826A-0322-4C9F-AAA0-9F5FA5239828}"/>
              </a:ext>
            </a:extLst>
          </p:cNvPr>
          <p:cNvSpPr/>
          <p:nvPr/>
        </p:nvSpPr>
        <p:spPr>
          <a:xfrm>
            <a:off x="2723046" y="1326025"/>
            <a:ext cx="1119845" cy="2830639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NL">
              <a:solidFill>
                <a:srgbClr val="FFFFFF"/>
              </a:solidFill>
              <a:latin typeface="Arial" panose="020B0604020202020204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1D573F7-FA01-41DD-90D5-54A118B42E25}"/>
              </a:ext>
            </a:extLst>
          </p:cNvPr>
          <p:cNvSpPr txBox="1"/>
          <p:nvPr/>
        </p:nvSpPr>
        <p:spPr>
          <a:xfrm>
            <a:off x="4942762" y="4062856"/>
            <a:ext cx="331822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err="1">
                <a:solidFill>
                  <a:srgbClr val="000000"/>
                </a:solidFill>
                <a:latin typeface="Arial" panose="020B0604020202020204"/>
              </a:rPr>
              <a:t>Retire</a:t>
            </a:r>
            <a:endParaRPr lang="en-NL" sz="975" err="1">
              <a:solidFill>
                <a:srgbClr val="000000"/>
              </a:solidFill>
              <a:latin typeface="Arial" panose="020B0604020202020204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35878B-71B7-4FE0-B7AD-3BB97A884E89}"/>
              </a:ext>
            </a:extLst>
          </p:cNvPr>
          <p:cNvSpPr txBox="1"/>
          <p:nvPr/>
        </p:nvSpPr>
        <p:spPr>
          <a:xfrm>
            <a:off x="595741" y="3189159"/>
            <a:ext cx="1567737" cy="15004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defRPr/>
            </a:pPr>
            <a:r>
              <a:rPr lang="nl-NL" sz="975" dirty="0">
                <a:solidFill>
                  <a:srgbClr val="000000"/>
                </a:solidFill>
                <a:latin typeface="Arial" panose="020B0604020202020204"/>
              </a:rPr>
              <a:t>Analysis of </a:t>
            </a:r>
            <a:r>
              <a:rPr lang="nl-NL" sz="975" dirty="0" err="1">
                <a:solidFill>
                  <a:srgbClr val="000000"/>
                </a:solidFill>
                <a:latin typeface="Arial" panose="020B0604020202020204"/>
              </a:rPr>
              <a:t>Current</a:t>
            </a:r>
            <a:r>
              <a:rPr lang="nl-NL" sz="975" dirty="0">
                <a:solidFill>
                  <a:srgbClr val="000000"/>
                </a:solidFill>
                <a:latin typeface="Arial" panose="020B0604020202020204"/>
              </a:rPr>
              <a:t> Systems</a:t>
            </a:r>
            <a:endParaRPr lang="en-NL" sz="975" dirty="0">
              <a:solidFill>
                <a:srgbClr val="000000"/>
              </a:solidFill>
              <a:latin typeface="Arial" panose="020B0604020202020204"/>
            </a:endParaRPr>
          </a:p>
        </p:txBody>
      </p:sp>
      <p:grpSp>
        <p:nvGrpSpPr>
          <p:cNvPr id="3" name="Content Placeholder 28" descr="Garbage">
            <a:extLst>
              <a:ext uri="{FF2B5EF4-FFF2-40B4-BE49-F238E27FC236}">
                <a16:creationId xmlns:a16="http://schemas.microsoft.com/office/drawing/2014/main" id="{CA5AEA77-A21F-4983-BF34-9F13ABAAC329}"/>
              </a:ext>
            </a:extLst>
          </p:cNvPr>
          <p:cNvGrpSpPr/>
          <p:nvPr/>
        </p:nvGrpSpPr>
        <p:grpSpPr>
          <a:xfrm>
            <a:off x="4276632" y="4062856"/>
            <a:ext cx="871786" cy="871786"/>
            <a:chOff x="5670132" y="5417141"/>
            <a:chExt cx="1162381" cy="1162381"/>
          </a:xfrm>
        </p:grpSpPr>
        <p:sp>
          <p:nvSpPr>
            <p:cNvPr id="4" name="Vrije vorm: vorm 3">
              <a:extLst>
                <a:ext uri="{FF2B5EF4-FFF2-40B4-BE49-F238E27FC236}">
                  <a16:creationId xmlns:a16="http://schemas.microsoft.com/office/drawing/2014/main" id="{E86915A3-0D26-4D03-915B-4D9961EC9A5D}"/>
                </a:ext>
              </a:extLst>
            </p:cNvPr>
            <p:cNvSpPr/>
            <p:nvPr/>
          </p:nvSpPr>
          <p:spPr>
            <a:xfrm>
              <a:off x="5839645" y="5514006"/>
              <a:ext cx="823353" cy="242162"/>
            </a:xfrm>
            <a:custGeom>
              <a:avLst/>
              <a:gdLst>
                <a:gd name="connsiteX0" fmla="*/ 774921 w 823353"/>
                <a:gd name="connsiteY0" fmla="*/ 145298 h 242162"/>
                <a:gd name="connsiteX1" fmla="*/ 569082 w 823353"/>
                <a:gd name="connsiteY1" fmla="*/ 145298 h 242162"/>
                <a:gd name="connsiteX2" fmla="*/ 569082 w 823353"/>
                <a:gd name="connsiteY2" fmla="*/ 84757 h 242162"/>
                <a:gd name="connsiteX3" fmla="*/ 484325 w 823353"/>
                <a:gd name="connsiteY3" fmla="*/ 0 h 242162"/>
                <a:gd name="connsiteX4" fmla="*/ 339028 w 823353"/>
                <a:gd name="connsiteY4" fmla="*/ 0 h 242162"/>
                <a:gd name="connsiteX5" fmla="*/ 254271 w 823353"/>
                <a:gd name="connsiteY5" fmla="*/ 84757 h 242162"/>
                <a:gd name="connsiteX6" fmla="*/ 254271 w 823353"/>
                <a:gd name="connsiteY6" fmla="*/ 145298 h 242162"/>
                <a:gd name="connsiteX7" fmla="*/ 48433 w 823353"/>
                <a:gd name="connsiteY7" fmla="*/ 145298 h 242162"/>
                <a:gd name="connsiteX8" fmla="*/ 0 w 823353"/>
                <a:gd name="connsiteY8" fmla="*/ 193730 h 242162"/>
                <a:gd name="connsiteX9" fmla="*/ 0 w 823353"/>
                <a:gd name="connsiteY9" fmla="*/ 242163 h 242162"/>
                <a:gd name="connsiteX10" fmla="*/ 823353 w 823353"/>
                <a:gd name="connsiteY10" fmla="*/ 242163 h 242162"/>
                <a:gd name="connsiteX11" fmla="*/ 823353 w 823353"/>
                <a:gd name="connsiteY11" fmla="*/ 193730 h 242162"/>
                <a:gd name="connsiteX12" fmla="*/ 774921 w 823353"/>
                <a:gd name="connsiteY12" fmla="*/ 145298 h 242162"/>
                <a:gd name="connsiteX13" fmla="*/ 326920 w 823353"/>
                <a:gd name="connsiteY13" fmla="*/ 84757 h 242162"/>
                <a:gd name="connsiteX14" fmla="*/ 339028 w 823353"/>
                <a:gd name="connsiteY14" fmla="*/ 72649 h 242162"/>
                <a:gd name="connsiteX15" fmla="*/ 484325 w 823353"/>
                <a:gd name="connsiteY15" fmla="*/ 72649 h 242162"/>
                <a:gd name="connsiteX16" fmla="*/ 496434 w 823353"/>
                <a:gd name="connsiteY16" fmla="*/ 84757 h 242162"/>
                <a:gd name="connsiteX17" fmla="*/ 496434 w 823353"/>
                <a:gd name="connsiteY17" fmla="*/ 145298 h 242162"/>
                <a:gd name="connsiteX18" fmla="*/ 326920 w 823353"/>
                <a:gd name="connsiteY18" fmla="*/ 145298 h 242162"/>
                <a:gd name="connsiteX19" fmla="*/ 326920 w 823353"/>
                <a:gd name="connsiteY19" fmla="*/ 84757 h 24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3353" h="242162">
                  <a:moveTo>
                    <a:pt x="774921" y="145298"/>
                  </a:moveTo>
                  <a:lnTo>
                    <a:pt x="569082" y="145298"/>
                  </a:lnTo>
                  <a:lnTo>
                    <a:pt x="569082" y="84757"/>
                  </a:lnTo>
                  <a:cubicBezTo>
                    <a:pt x="569082" y="37535"/>
                    <a:pt x="531547" y="0"/>
                    <a:pt x="484325" y="0"/>
                  </a:cubicBezTo>
                  <a:lnTo>
                    <a:pt x="339028" y="0"/>
                  </a:lnTo>
                  <a:cubicBezTo>
                    <a:pt x="291806" y="0"/>
                    <a:pt x="254271" y="37535"/>
                    <a:pt x="254271" y="84757"/>
                  </a:cubicBezTo>
                  <a:lnTo>
                    <a:pt x="254271" y="145298"/>
                  </a:lnTo>
                  <a:lnTo>
                    <a:pt x="48433" y="145298"/>
                  </a:lnTo>
                  <a:cubicBezTo>
                    <a:pt x="21795" y="145298"/>
                    <a:pt x="0" y="167092"/>
                    <a:pt x="0" y="193730"/>
                  </a:cubicBezTo>
                  <a:lnTo>
                    <a:pt x="0" y="242163"/>
                  </a:lnTo>
                  <a:lnTo>
                    <a:pt x="823353" y="242163"/>
                  </a:lnTo>
                  <a:lnTo>
                    <a:pt x="823353" y="193730"/>
                  </a:lnTo>
                  <a:cubicBezTo>
                    <a:pt x="823353" y="167092"/>
                    <a:pt x="801559" y="145298"/>
                    <a:pt x="774921" y="145298"/>
                  </a:cubicBezTo>
                  <a:close/>
                  <a:moveTo>
                    <a:pt x="326920" y="84757"/>
                  </a:moveTo>
                  <a:cubicBezTo>
                    <a:pt x="326920" y="77492"/>
                    <a:pt x="331763" y="72649"/>
                    <a:pt x="339028" y="72649"/>
                  </a:cubicBezTo>
                  <a:lnTo>
                    <a:pt x="484325" y="72649"/>
                  </a:lnTo>
                  <a:cubicBezTo>
                    <a:pt x="491590" y="72649"/>
                    <a:pt x="496434" y="77492"/>
                    <a:pt x="496434" y="84757"/>
                  </a:cubicBezTo>
                  <a:lnTo>
                    <a:pt x="496434" y="145298"/>
                  </a:lnTo>
                  <a:lnTo>
                    <a:pt x="326920" y="145298"/>
                  </a:lnTo>
                  <a:lnTo>
                    <a:pt x="326920" y="84757"/>
                  </a:lnTo>
                  <a:close/>
                </a:path>
              </a:pathLst>
            </a:custGeom>
            <a:solidFill>
              <a:srgbClr val="000000"/>
            </a:solidFill>
            <a:ln w="12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NL">
                <a:solidFill>
                  <a:srgbClr val="000000"/>
                </a:solidFill>
                <a:latin typeface="Arial" panose="020B0604020202020204"/>
              </a:endParaRPr>
            </a:p>
          </p:txBody>
        </p:sp>
        <p:sp>
          <p:nvSpPr>
            <p:cNvPr id="28" name="Vrije vorm: vorm 27">
              <a:extLst>
                <a:ext uri="{FF2B5EF4-FFF2-40B4-BE49-F238E27FC236}">
                  <a16:creationId xmlns:a16="http://schemas.microsoft.com/office/drawing/2014/main" id="{A856A5A8-9E1D-44F5-BA8A-656446F57884}"/>
                </a:ext>
              </a:extLst>
            </p:cNvPr>
            <p:cNvSpPr/>
            <p:nvPr/>
          </p:nvSpPr>
          <p:spPr>
            <a:xfrm>
              <a:off x="5912294" y="5804601"/>
              <a:ext cx="678055" cy="678055"/>
            </a:xfrm>
            <a:custGeom>
              <a:avLst/>
              <a:gdLst>
                <a:gd name="connsiteX0" fmla="*/ 0 w 678055"/>
                <a:gd name="connsiteY0" fmla="*/ 629623 h 678055"/>
                <a:gd name="connsiteX1" fmla="*/ 48433 w 678055"/>
                <a:gd name="connsiteY1" fmla="*/ 678056 h 678055"/>
                <a:gd name="connsiteX2" fmla="*/ 629623 w 678055"/>
                <a:gd name="connsiteY2" fmla="*/ 678056 h 678055"/>
                <a:gd name="connsiteX3" fmla="*/ 678056 w 678055"/>
                <a:gd name="connsiteY3" fmla="*/ 629623 h 678055"/>
                <a:gd name="connsiteX4" fmla="*/ 678056 w 678055"/>
                <a:gd name="connsiteY4" fmla="*/ 0 h 678055"/>
                <a:gd name="connsiteX5" fmla="*/ 0 w 678055"/>
                <a:gd name="connsiteY5" fmla="*/ 0 h 678055"/>
                <a:gd name="connsiteX6" fmla="*/ 0 w 678055"/>
                <a:gd name="connsiteY6" fmla="*/ 629623 h 678055"/>
                <a:gd name="connsiteX7" fmla="*/ 496434 w 678055"/>
                <a:gd name="connsiteY7" fmla="*/ 72649 h 678055"/>
                <a:gd name="connsiteX8" fmla="*/ 569082 w 678055"/>
                <a:gd name="connsiteY8" fmla="*/ 72649 h 678055"/>
                <a:gd name="connsiteX9" fmla="*/ 569082 w 678055"/>
                <a:gd name="connsiteY9" fmla="*/ 605407 h 678055"/>
                <a:gd name="connsiteX10" fmla="*/ 496434 w 678055"/>
                <a:gd name="connsiteY10" fmla="*/ 605407 h 678055"/>
                <a:gd name="connsiteX11" fmla="*/ 496434 w 678055"/>
                <a:gd name="connsiteY11" fmla="*/ 72649 h 678055"/>
                <a:gd name="connsiteX12" fmla="*/ 302703 w 678055"/>
                <a:gd name="connsiteY12" fmla="*/ 72649 h 678055"/>
                <a:gd name="connsiteX13" fmla="*/ 375352 w 678055"/>
                <a:gd name="connsiteY13" fmla="*/ 72649 h 678055"/>
                <a:gd name="connsiteX14" fmla="*/ 375352 w 678055"/>
                <a:gd name="connsiteY14" fmla="*/ 605407 h 678055"/>
                <a:gd name="connsiteX15" fmla="*/ 302703 w 678055"/>
                <a:gd name="connsiteY15" fmla="*/ 605407 h 678055"/>
                <a:gd name="connsiteX16" fmla="*/ 302703 w 678055"/>
                <a:gd name="connsiteY16" fmla="*/ 72649 h 678055"/>
                <a:gd name="connsiteX17" fmla="*/ 108973 w 678055"/>
                <a:gd name="connsiteY17" fmla="*/ 72649 h 678055"/>
                <a:gd name="connsiteX18" fmla="*/ 181622 w 678055"/>
                <a:gd name="connsiteY18" fmla="*/ 72649 h 678055"/>
                <a:gd name="connsiteX19" fmla="*/ 181622 w 678055"/>
                <a:gd name="connsiteY19" fmla="*/ 605407 h 678055"/>
                <a:gd name="connsiteX20" fmla="*/ 108973 w 678055"/>
                <a:gd name="connsiteY20" fmla="*/ 605407 h 678055"/>
                <a:gd name="connsiteX21" fmla="*/ 108973 w 678055"/>
                <a:gd name="connsiteY21" fmla="*/ 72649 h 678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78055" h="678055">
                  <a:moveTo>
                    <a:pt x="0" y="629623"/>
                  </a:moveTo>
                  <a:cubicBezTo>
                    <a:pt x="0" y="656261"/>
                    <a:pt x="21795" y="678056"/>
                    <a:pt x="48433" y="678056"/>
                  </a:cubicBezTo>
                  <a:lnTo>
                    <a:pt x="629623" y="678056"/>
                  </a:lnTo>
                  <a:cubicBezTo>
                    <a:pt x="656261" y="678056"/>
                    <a:pt x="678056" y="656261"/>
                    <a:pt x="678056" y="629623"/>
                  </a:cubicBezTo>
                  <a:lnTo>
                    <a:pt x="678056" y="0"/>
                  </a:lnTo>
                  <a:lnTo>
                    <a:pt x="0" y="0"/>
                  </a:lnTo>
                  <a:lnTo>
                    <a:pt x="0" y="629623"/>
                  </a:lnTo>
                  <a:close/>
                  <a:moveTo>
                    <a:pt x="496434" y="72649"/>
                  </a:moveTo>
                  <a:lnTo>
                    <a:pt x="569082" y="72649"/>
                  </a:lnTo>
                  <a:lnTo>
                    <a:pt x="569082" y="605407"/>
                  </a:lnTo>
                  <a:lnTo>
                    <a:pt x="496434" y="605407"/>
                  </a:lnTo>
                  <a:lnTo>
                    <a:pt x="496434" y="72649"/>
                  </a:lnTo>
                  <a:close/>
                  <a:moveTo>
                    <a:pt x="302703" y="72649"/>
                  </a:moveTo>
                  <a:lnTo>
                    <a:pt x="375352" y="72649"/>
                  </a:lnTo>
                  <a:lnTo>
                    <a:pt x="375352" y="605407"/>
                  </a:lnTo>
                  <a:lnTo>
                    <a:pt x="302703" y="605407"/>
                  </a:lnTo>
                  <a:lnTo>
                    <a:pt x="302703" y="72649"/>
                  </a:lnTo>
                  <a:close/>
                  <a:moveTo>
                    <a:pt x="108973" y="72649"/>
                  </a:moveTo>
                  <a:lnTo>
                    <a:pt x="181622" y="72649"/>
                  </a:lnTo>
                  <a:lnTo>
                    <a:pt x="181622" y="605407"/>
                  </a:lnTo>
                  <a:lnTo>
                    <a:pt x="108973" y="605407"/>
                  </a:lnTo>
                  <a:lnTo>
                    <a:pt x="108973" y="72649"/>
                  </a:lnTo>
                  <a:close/>
                </a:path>
              </a:pathLst>
            </a:custGeom>
            <a:solidFill>
              <a:srgbClr val="000000"/>
            </a:solidFill>
            <a:ln w="1210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en-NL">
                <a:solidFill>
                  <a:srgbClr val="000000"/>
                </a:solidFill>
                <a:latin typeface="Arial" panose="020B0604020202020204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41B9747-C9D0-4BB8-B367-17D50F23B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A0BF46D-94AF-421F-B196-DC918F487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1" y="288000"/>
            <a:ext cx="6231478" cy="504000"/>
          </a:xfrm>
        </p:spPr>
        <p:txBody>
          <a:bodyPr/>
          <a:lstStyle/>
          <a:p>
            <a:r>
              <a:rPr lang="en-US" dirty="0"/>
              <a:t>6R Strategy for Finding your Route</a:t>
            </a:r>
          </a:p>
        </p:txBody>
      </p:sp>
    </p:spTree>
    <p:extLst>
      <p:ext uri="{BB962C8B-B14F-4D97-AF65-F5344CB8AC3E}">
        <p14:creationId xmlns:p14="http://schemas.microsoft.com/office/powerpoint/2010/main" val="201319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26" grpId="0" animBg="1"/>
      <p:bldP spid="30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22">
            <a:extLst>
              <a:ext uri="{FF2B5EF4-FFF2-40B4-BE49-F238E27FC236}">
                <a16:creationId xmlns:a16="http://schemas.microsoft.com/office/drawing/2014/main" id="{F82AAA86-1EE0-4686-9410-2CFD4779B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51" b="14251"/>
          <a:stretch/>
        </p:blipFill>
        <p:spPr>
          <a:xfrm>
            <a:off x="0" y="651603"/>
            <a:ext cx="9229970" cy="4944212"/>
          </a:xfrm>
          <a:custGeom>
            <a:avLst/>
            <a:gdLst>
              <a:gd name="connsiteX0" fmla="*/ 0 w 12192000"/>
              <a:gd name="connsiteY0" fmla="*/ 0 h 7306946"/>
              <a:gd name="connsiteX1" fmla="*/ 12192000 w 12192000"/>
              <a:gd name="connsiteY1" fmla="*/ 0 h 7306946"/>
              <a:gd name="connsiteX2" fmla="*/ 12192000 w 12192000"/>
              <a:gd name="connsiteY2" fmla="*/ 6622288 h 7306946"/>
              <a:gd name="connsiteX3" fmla="*/ 12144218 w 12192000"/>
              <a:gd name="connsiteY3" fmla="*/ 6622288 h 7306946"/>
              <a:gd name="connsiteX4" fmla="*/ 12154324 w 12192000"/>
              <a:gd name="connsiteY4" fmla="*/ 6640907 h 7306946"/>
              <a:gd name="connsiteX5" fmla="*/ 12192000 w 12192000"/>
              <a:gd name="connsiteY5" fmla="*/ 6827521 h 7306946"/>
              <a:gd name="connsiteX6" fmla="*/ 11712575 w 12192000"/>
              <a:gd name="connsiteY6" fmla="*/ 7306946 h 7306946"/>
              <a:gd name="connsiteX7" fmla="*/ 11233150 w 12192000"/>
              <a:gd name="connsiteY7" fmla="*/ 6827521 h 7306946"/>
              <a:gd name="connsiteX8" fmla="*/ 11270825 w 12192000"/>
              <a:gd name="connsiteY8" fmla="*/ 6640907 h 7306946"/>
              <a:gd name="connsiteX9" fmla="*/ 11280932 w 12192000"/>
              <a:gd name="connsiteY9" fmla="*/ 6622288 h 7306946"/>
              <a:gd name="connsiteX10" fmla="*/ 0 w 12192000"/>
              <a:gd name="connsiteY10" fmla="*/ 6622288 h 730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7306946">
                <a:moveTo>
                  <a:pt x="0" y="0"/>
                </a:moveTo>
                <a:lnTo>
                  <a:pt x="12192000" y="0"/>
                </a:lnTo>
                <a:lnTo>
                  <a:pt x="12192000" y="6622288"/>
                </a:lnTo>
                <a:lnTo>
                  <a:pt x="12144218" y="6622288"/>
                </a:lnTo>
                <a:lnTo>
                  <a:pt x="12154324" y="6640907"/>
                </a:lnTo>
                <a:cubicBezTo>
                  <a:pt x="12178585" y="6698265"/>
                  <a:pt x="12192000" y="6761327"/>
                  <a:pt x="12192000" y="6827521"/>
                </a:cubicBezTo>
                <a:cubicBezTo>
                  <a:pt x="12192000" y="7092300"/>
                  <a:pt x="11977354" y="7306946"/>
                  <a:pt x="11712575" y="7306946"/>
                </a:cubicBezTo>
                <a:cubicBezTo>
                  <a:pt x="11447796" y="7306946"/>
                  <a:pt x="11233150" y="7092300"/>
                  <a:pt x="11233150" y="6827521"/>
                </a:cubicBezTo>
                <a:cubicBezTo>
                  <a:pt x="11233150" y="6761327"/>
                  <a:pt x="11246565" y="6698265"/>
                  <a:pt x="11270825" y="6640907"/>
                </a:cubicBezTo>
                <a:lnTo>
                  <a:pt x="11280932" y="6622288"/>
                </a:lnTo>
                <a:lnTo>
                  <a:pt x="0" y="662228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3873E-6A80-4C6C-A0F1-E69AE5B0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FA90-9724-4B34-8904-94992025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53476"/>
            <a:ext cx="7923812" cy="3465535"/>
          </a:xfrm>
        </p:spPr>
        <p:txBody>
          <a:bodyPr/>
          <a:lstStyle/>
          <a:p>
            <a:r>
              <a:rPr lang="en-US" sz="1800" b="1" dirty="0"/>
              <a:t>Appreciate the tremendous value in your applications, data(bases), people, processes</a:t>
            </a:r>
          </a:p>
          <a:p>
            <a:pPr lvl="1"/>
            <a:r>
              <a:rPr lang="en-US" sz="1600" b="1" dirty="0"/>
              <a:t>consider including it explicitly as assets on your balance sheet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b="1" dirty="0"/>
              <a:t>Focus on Business Value provided by IT systems</a:t>
            </a:r>
          </a:p>
          <a:p>
            <a:pPr lvl="1"/>
            <a:r>
              <a:rPr lang="en-US" sz="1800" b="1" dirty="0"/>
              <a:t>make sure your IT enables business – it is a means to that end</a:t>
            </a:r>
          </a:p>
          <a:p>
            <a:pPr lvl="1"/>
            <a:r>
              <a:rPr lang="en-US" sz="1800" b="1" dirty="0"/>
              <a:t>agile Dev and Ops – short time to market, high release frequency</a:t>
            </a:r>
          </a:p>
          <a:p>
            <a:pPr lvl="1"/>
            <a:r>
              <a:rPr lang="en-US" sz="1800" b="1" dirty="0"/>
              <a:t>do </a:t>
            </a:r>
            <a:r>
              <a:rPr lang="en-US" sz="1800" b="1" i="1" dirty="0"/>
              <a:t>custom IT</a:t>
            </a:r>
            <a:r>
              <a:rPr lang="en-US" sz="1800" b="1" dirty="0"/>
              <a:t> only for company specific and competitively relevant:</a:t>
            </a:r>
            <a:br>
              <a:rPr lang="en-US" sz="1800" b="1" dirty="0"/>
            </a:br>
            <a:r>
              <a:rPr lang="en-US" sz="1800" b="1" i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buy (COTS/SaaS) before reuse before build</a:t>
            </a:r>
            <a:br>
              <a:rPr lang="en-US" sz="1800" b="1" dirty="0"/>
            </a:br>
            <a:endParaRPr lang="en-US" sz="1800" b="1" dirty="0"/>
          </a:p>
          <a:p>
            <a:endParaRPr lang="en-US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313C1-3F03-4C95-AE68-6BFAAE41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2386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22">
            <a:extLst>
              <a:ext uri="{FF2B5EF4-FFF2-40B4-BE49-F238E27FC236}">
                <a16:creationId xmlns:a16="http://schemas.microsoft.com/office/drawing/2014/main" id="{F82AAA86-1EE0-4686-9410-2CFD4779B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51" b="14251"/>
          <a:stretch/>
        </p:blipFill>
        <p:spPr>
          <a:xfrm>
            <a:off x="0" y="651603"/>
            <a:ext cx="9229970" cy="4944212"/>
          </a:xfrm>
          <a:custGeom>
            <a:avLst/>
            <a:gdLst>
              <a:gd name="connsiteX0" fmla="*/ 0 w 12192000"/>
              <a:gd name="connsiteY0" fmla="*/ 0 h 7306946"/>
              <a:gd name="connsiteX1" fmla="*/ 12192000 w 12192000"/>
              <a:gd name="connsiteY1" fmla="*/ 0 h 7306946"/>
              <a:gd name="connsiteX2" fmla="*/ 12192000 w 12192000"/>
              <a:gd name="connsiteY2" fmla="*/ 6622288 h 7306946"/>
              <a:gd name="connsiteX3" fmla="*/ 12144218 w 12192000"/>
              <a:gd name="connsiteY3" fmla="*/ 6622288 h 7306946"/>
              <a:gd name="connsiteX4" fmla="*/ 12154324 w 12192000"/>
              <a:gd name="connsiteY4" fmla="*/ 6640907 h 7306946"/>
              <a:gd name="connsiteX5" fmla="*/ 12192000 w 12192000"/>
              <a:gd name="connsiteY5" fmla="*/ 6827521 h 7306946"/>
              <a:gd name="connsiteX6" fmla="*/ 11712575 w 12192000"/>
              <a:gd name="connsiteY6" fmla="*/ 7306946 h 7306946"/>
              <a:gd name="connsiteX7" fmla="*/ 11233150 w 12192000"/>
              <a:gd name="connsiteY7" fmla="*/ 6827521 h 7306946"/>
              <a:gd name="connsiteX8" fmla="*/ 11270825 w 12192000"/>
              <a:gd name="connsiteY8" fmla="*/ 6640907 h 7306946"/>
              <a:gd name="connsiteX9" fmla="*/ 11280932 w 12192000"/>
              <a:gd name="connsiteY9" fmla="*/ 6622288 h 7306946"/>
              <a:gd name="connsiteX10" fmla="*/ 0 w 12192000"/>
              <a:gd name="connsiteY10" fmla="*/ 6622288 h 730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7306946">
                <a:moveTo>
                  <a:pt x="0" y="0"/>
                </a:moveTo>
                <a:lnTo>
                  <a:pt x="12192000" y="0"/>
                </a:lnTo>
                <a:lnTo>
                  <a:pt x="12192000" y="6622288"/>
                </a:lnTo>
                <a:lnTo>
                  <a:pt x="12144218" y="6622288"/>
                </a:lnTo>
                <a:lnTo>
                  <a:pt x="12154324" y="6640907"/>
                </a:lnTo>
                <a:cubicBezTo>
                  <a:pt x="12178585" y="6698265"/>
                  <a:pt x="12192000" y="6761327"/>
                  <a:pt x="12192000" y="6827521"/>
                </a:cubicBezTo>
                <a:cubicBezTo>
                  <a:pt x="12192000" y="7092300"/>
                  <a:pt x="11977354" y="7306946"/>
                  <a:pt x="11712575" y="7306946"/>
                </a:cubicBezTo>
                <a:cubicBezTo>
                  <a:pt x="11447796" y="7306946"/>
                  <a:pt x="11233150" y="7092300"/>
                  <a:pt x="11233150" y="6827521"/>
                </a:cubicBezTo>
                <a:cubicBezTo>
                  <a:pt x="11233150" y="6761327"/>
                  <a:pt x="11246565" y="6698265"/>
                  <a:pt x="11270825" y="6640907"/>
                </a:cubicBezTo>
                <a:lnTo>
                  <a:pt x="11280932" y="6622288"/>
                </a:lnTo>
                <a:lnTo>
                  <a:pt x="0" y="662228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3873E-6A80-4C6C-A0F1-E69AE5B0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Recommendations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FA90-9724-4B34-8904-94992025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5382" cy="3780000"/>
          </a:xfrm>
        </p:spPr>
        <p:txBody>
          <a:bodyPr/>
          <a:lstStyle/>
          <a:p>
            <a:r>
              <a:rPr lang="en-US" sz="1800" b="1" dirty="0"/>
              <a:t>Analyze and Manage Technical and other Debt</a:t>
            </a:r>
          </a:p>
          <a:p>
            <a:pPr lvl="1"/>
            <a:r>
              <a:rPr lang="en-US" sz="1800" b="1" dirty="0"/>
              <a:t>software “-abilities”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b="1" dirty="0"/>
              <a:t>Modernize Application architecture</a:t>
            </a:r>
          </a:p>
          <a:p>
            <a:pPr lvl="1"/>
            <a:r>
              <a:rPr lang="en-US" sz="1800" b="1" dirty="0"/>
              <a:t>“microservices”, decoupling, reduce </a:t>
            </a:r>
            <a:r>
              <a:rPr lang="en-US" sz="1800" b="1" dirty="0" err="1"/>
              <a:t>monolithism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b="1" dirty="0"/>
              <a:t>Refine Data architecture</a:t>
            </a:r>
          </a:p>
          <a:p>
            <a:pPr lvl="1"/>
            <a:r>
              <a:rPr lang="en-US" sz="1800" b="1" dirty="0"/>
              <a:t>stand-alone domains, interfaces</a:t>
            </a:r>
          </a:p>
          <a:p>
            <a:pPr lvl="1"/>
            <a:r>
              <a:rPr lang="en-US" sz="1800" b="1" dirty="0"/>
              <a:t>no sub-interface cross-domain logic (such as FKs)</a:t>
            </a:r>
          </a:p>
          <a:p>
            <a:pPr lvl="1"/>
            <a:r>
              <a:rPr lang="en-US" sz="1800" b="1" dirty="0"/>
              <a:t>metadata management and data governance</a:t>
            </a:r>
          </a:p>
          <a:p>
            <a:pPr lvl="1"/>
            <a:r>
              <a:rPr lang="en-US" sz="1800" b="1" dirty="0"/>
              <a:t>apply CQRS (command query responsibility) and allow tailor made read only data replicas </a:t>
            </a:r>
          </a:p>
          <a:p>
            <a:pPr lvl="1"/>
            <a:endParaRPr lang="en-US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313C1-3F03-4C95-AE68-6BFAAE41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988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ijdelijke aanduiding voor afbeelding 22">
            <a:extLst>
              <a:ext uri="{FF2B5EF4-FFF2-40B4-BE49-F238E27FC236}">
                <a16:creationId xmlns:a16="http://schemas.microsoft.com/office/drawing/2014/main" id="{F82AAA86-1EE0-4686-9410-2CFD4779BF2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lasticWrap/>
                    </a14:imgEffect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rcRect t="14251" b="14251"/>
          <a:stretch/>
        </p:blipFill>
        <p:spPr>
          <a:xfrm>
            <a:off x="0" y="651603"/>
            <a:ext cx="9229970" cy="4944212"/>
          </a:xfrm>
          <a:custGeom>
            <a:avLst/>
            <a:gdLst>
              <a:gd name="connsiteX0" fmla="*/ 0 w 12192000"/>
              <a:gd name="connsiteY0" fmla="*/ 0 h 7306946"/>
              <a:gd name="connsiteX1" fmla="*/ 12192000 w 12192000"/>
              <a:gd name="connsiteY1" fmla="*/ 0 h 7306946"/>
              <a:gd name="connsiteX2" fmla="*/ 12192000 w 12192000"/>
              <a:gd name="connsiteY2" fmla="*/ 6622288 h 7306946"/>
              <a:gd name="connsiteX3" fmla="*/ 12144218 w 12192000"/>
              <a:gd name="connsiteY3" fmla="*/ 6622288 h 7306946"/>
              <a:gd name="connsiteX4" fmla="*/ 12154324 w 12192000"/>
              <a:gd name="connsiteY4" fmla="*/ 6640907 h 7306946"/>
              <a:gd name="connsiteX5" fmla="*/ 12192000 w 12192000"/>
              <a:gd name="connsiteY5" fmla="*/ 6827521 h 7306946"/>
              <a:gd name="connsiteX6" fmla="*/ 11712575 w 12192000"/>
              <a:gd name="connsiteY6" fmla="*/ 7306946 h 7306946"/>
              <a:gd name="connsiteX7" fmla="*/ 11233150 w 12192000"/>
              <a:gd name="connsiteY7" fmla="*/ 6827521 h 7306946"/>
              <a:gd name="connsiteX8" fmla="*/ 11270825 w 12192000"/>
              <a:gd name="connsiteY8" fmla="*/ 6640907 h 7306946"/>
              <a:gd name="connsiteX9" fmla="*/ 11280932 w 12192000"/>
              <a:gd name="connsiteY9" fmla="*/ 6622288 h 7306946"/>
              <a:gd name="connsiteX10" fmla="*/ 0 w 12192000"/>
              <a:gd name="connsiteY10" fmla="*/ 6622288 h 7306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2192000" h="7306946">
                <a:moveTo>
                  <a:pt x="0" y="0"/>
                </a:moveTo>
                <a:lnTo>
                  <a:pt x="12192000" y="0"/>
                </a:lnTo>
                <a:lnTo>
                  <a:pt x="12192000" y="6622288"/>
                </a:lnTo>
                <a:lnTo>
                  <a:pt x="12144218" y="6622288"/>
                </a:lnTo>
                <a:lnTo>
                  <a:pt x="12154324" y="6640907"/>
                </a:lnTo>
                <a:cubicBezTo>
                  <a:pt x="12178585" y="6698265"/>
                  <a:pt x="12192000" y="6761327"/>
                  <a:pt x="12192000" y="6827521"/>
                </a:cubicBezTo>
                <a:cubicBezTo>
                  <a:pt x="12192000" y="7092300"/>
                  <a:pt x="11977354" y="7306946"/>
                  <a:pt x="11712575" y="7306946"/>
                </a:cubicBezTo>
                <a:cubicBezTo>
                  <a:pt x="11447796" y="7306946"/>
                  <a:pt x="11233150" y="7092300"/>
                  <a:pt x="11233150" y="6827521"/>
                </a:cubicBezTo>
                <a:cubicBezTo>
                  <a:pt x="11233150" y="6761327"/>
                  <a:pt x="11246565" y="6698265"/>
                  <a:pt x="11270825" y="6640907"/>
                </a:cubicBezTo>
                <a:lnTo>
                  <a:pt x="11280932" y="6622288"/>
                </a:lnTo>
                <a:lnTo>
                  <a:pt x="0" y="6622288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03873E-6A80-4C6C-A0F1-E69AE5B0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Recommendations - 3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4FA90-9724-4B34-8904-94992025B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658305"/>
            <a:ext cx="8220797" cy="3780000"/>
          </a:xfrm>
        </p:spPr>
        <p:txBody>
          <a:bodyPr/>
          <a:lstStyle/>
          <a:p>
            <a:r>
              <a:rPr lang="en-US" sz="1800" b="1" dirty="0"/>
              <a:t>Automate your IT processes</a:t>
            </a:r>
          </a:p>
          <a:p>
            <a:pPr lvl="1"/>
            <a:r>
              <a:rPr lang="en-US" sz="1600" b="1" dirty="0"/>
              <a:t>software engineering, platform virtualization, infra as code, CI/CD, no touch Ops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b="1" dirty="0"/>
              <a:t>Design for and run on Elastic Platform (dynamic scale up and down by horizontally scaling out and in) and for managed &amp; Pay per Use</a:t>
            </a:r>
            <a:br>
              <a:rPr lang="en-US" sz="1800" b="1" dirty="0"/>
            </a:br>
            <a:endParaRPr lang="en-US" sz="1800" b="1" dirty="0"/>
          </a:p>
          <a:p>
            <a:r>
              <a:rPr lang="en-US" sz="1800" b="1" dirty="0"/>
              <a:t>Do Life Cycle Management</a:t>
            </a:r>
            <a:r>
              <a:rPr lang="en-US" sz="1800" b="1"/>
              <a:t>: </a:t>
            </a:r>
            <a:br>
              <a:rPr lang="en-US" sz="1800" b="1"/>
            </a:br>
            <a:r>
              <a:rPr lang="en-US" sz="1800" b="1"/>
              <a:t>constant </a:t>
            </a:r>
            <a:r>
              <a:rPr lang="en-US" sz="1800" b="1" dirty="0"/>
              <a:t>technical and functional evaluation and evolution</a:t>
            </a:r>
          </a:p>
          <a:p>
            <a:pPr lvl="1"/>
            <a:r>
              <a:rPr lang="en-US" sz="1600" b="1" dirty="0"/>
              <a:t>know what you have, </a:t>
            </a:r>
          </a:p>
          <a:p>
            <a:pPr lvl="1"/>
            <a:r>
              <a:rPr lang="en-US" sz="1600" b="1" dirty="0"/>
              <a:t>what is used and whom and what for,</a:t>
            </a:r>
          </a:p>
          <a:p>
            <a:pPr lvl="1"/>
            <a:r>
              <a:rPr lang="en-US" sz="1600" b="1" dirty="0"/>
              <a:t>what value does it generate and what does it cost to operate</a:t>
            </a:r>
          </a:p>
          <a:p>
            <a:pPr lvl="1"/>
            <a:r>
              <a:rPr lang="en-US" sz="1600" b="1" dirty="0"/>
              <a:t>what is available in the world around you, </a:t>
            </a:r>
          </a:p>
          <a:p>
            <a:pPr lvl="1"/>
            <a:r>
              <a:rPr lang="en-US" sz="1600" b="1" dirty="0"/>
              <a:t>what is the gap and what are the cost and benefit of closing it</a:t>
            </a:r>
          </a:p>
          <a:p>
            <a:pPr lvl="1"/>
            <a:r>
              <a:rPr lang="en-US" sz="1600" b="1" dirty="0"/>
              <a:t>keep moving forward and keep talking with business</a:t>
            </a:r>
            <a:endParaRPr lang="en-US" sz="1800" b="1" dirty="0"/>
          </a:p>
          <a:p>
            <a:endParaRPr lang="en-US" sz="18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8313C1-3F03-4C95-AE68-6BFAAE41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3966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40" name="Picture 4">
            <a:extLst>
              <a:ext uri="{FF2B5EF4-FFF2-40B4-BE49-F238E27FC236}">
                <a16:creationId xmlns:a16="http://schemas.microsoft.com/office/drawing/2014/main" id="{B5D4F451-D454-47D1-97C2-31A0970AA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369" y="1399442"/>
            <a:ext cx="1428750" cy="127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FF1C13-CCAC-432E-AC37-8F1C1C6ED5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Backwards Compatibility can make Complacent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845787-3A06-4394-B41F-26E9AF619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25 years – my SQL, PL/SQL and Forms skills are still relevant</a:t>
            </a:r>
          </a:p>
          <a:p>
            <a:pPr lvl="1"/>
            <a:r>
              <a:rPr lang="en-US" dirty="0"/>
              <a:t>and even [most of] my code will still run</a:t>
            </a:r>
          </a:p>
          <a:p>
            <a:pPr lvl="1"/>
            <a:endParaRPr lang="en-US" dirty="0"/>
          </a:p>
          <a:p>
            <a:r>
              <a:rPr lang="en-US" dirty="0"/>
              <a:t>Kudos to Oracle!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But beware – all of us: do not get complacent</a:t>
            </a:r>
          </a:p>
          <a:p>
            <a:pPr lvl="1"/>
            <a:r>
              <a:rPr lang="en-US" dirty="0"/>
              <a:t>Make sure your </a:t>
            </a:r>
            <a:r>
              <a:rPr lang="en-US" i="1" dirty="0"/>
              <a:t>code</a:t>
            </a:r>
            <a:r>
              <a:rPr lang="en-US" dirty="0"/>
              <a:t> is not </a:t>
            </a:r>
            <a:br>
              <a:rPr lang="en-US" dirty="0"/>
            </a:br>
            <a:r>
              <a:rPr lang="en-US" dirty="0"/>
              <a:t>backwards compatible</a:t>
            </a:r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6A33D6-5847-40D4-8AB5-90AAD0D5D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14338" name="Picture 2" descr="Don't Be Complacent: 13 Proven Ways to Improve Your Business">
            <a:extLst>
              <a:ext uri="{FF2B5EF4-FFF2-40B4-BE49-F238E27FC236}">
                <a16:creationId xmlns:a16="http://schemas.microsoft.com/office/drawing/2014/main" id="{7B43274E-19B3-434D-ABBF-29795B810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400" y="2634955"/>
            <a:ext cx="3294294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99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8FAC5-CA48-4593-B27F-3AD486DBB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Embrace and Leverage “The New”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AB62B-5E1D-49CB-80B5-8C8642463E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Concepts, Patterns, Tools, Ways of Working, Features, Technology</a:t>
            </a:r>
          </a:p>
          <a:p>
            <a:endParaRPr lang="en-US" dirty="0"/>
          </a:p>
          <a:p>
            <a:r>
              <a:rPr lang="en-US" dirty="0"/>
              <a:t>Shame on you if you</a:t>
            </a:r>
          </a:p>
          <a:p>
            <a:pPr lvl="1"/>
            <a:r>
              <a:rPr lang="en-US" dirty="0"/>
              <a:t>are still using (+) for outer join</a:t>
            </a:r>
          </a:p>
          <a:p>
            <a:pPr lvl="1"/>
            <a:r>
              <a:rPr lang="en-US" dirty="0"/>
              <a:t>include DECODE in any SQL you write</a:t>
            </a:r>
          </a:p>
          <a:p>
            <a:pPr lvl="1"/>
            <a:r>
              <a:rPr lang="en-US" dirty="0"/>
              <a:t>type SYSDATE instead of </a:t>
            </a:r>
            <a:br>
              <a:rPr lang="en-US" dirty="0"/>
            </a:br>
            <a:r>
              <a:rPr lang="en-US" dirty="0"/>
              <a:t>SYSTIMESTAMP</a:t>
            </a:r>
          </a:p>
          <a:p>
            <a:pPr lvl="1"/>
            <a:r>
              <a:rPr lang="en-US" dirty="0"/>
              <a:t>have never tried out WITH clause</a:t>
            </a:r>
            <a:br>
              <a:rPr lang="en-US" dirty="0"/>
            </a:br>
            <a:r>
              <a:rPr lang="en-US" dirty="0"/>
              <a:t>in your SQL queries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2D1506-3C72-4727-8035-56D0A67B0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10242" name="Picture 2" descr="Guide to Helping Your Members Embrace Technology">
            <a:extLst>
              <a:ext uri="{FF2B5EF4-FFF2-40B4-BE49-F238E27FC236}">
                <a16:creationId xmlns:a16="http://schemas.microsoft.com/office/drawing/2014/main" id="{359379F0-4386-4F8F-B9C6-4AD0778E0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4767" y="2033170"/>
            <a:ext cx="4503533" cy="28223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2636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052EA-8D4C-4A5F-89B3-50146516A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87F69E-49A6-49C0-AFA3-7A6DE81BD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32ABA2-2D99-46D0-A9F7-4746EB818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F1484C4-6A87-4241-BA8D-1B6583461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914" y="382077"/>
            <a:ext cx="8082384" cy="454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10084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8F40E-2A43-42D8-A3F7-2CA8654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 of Success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B6346-A979-4769-A5FD-F5E5098FB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0094AD-F248-4331-8D45-746E0F60E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11266" name="Picture 2" descr="Kaufen Cool Kids On The Block Poster Online | DearSam.de">
            <a:extLst>
              <a:ext uri="{FF2B5EF4-FFF2-40B4-BE49-F238E27FC236}">
                <a16:creationId xmlns:a16="http://schemas.microsoft.com/office/drawing/2014/main" id="{1FAE9269-C262-41D8-8740-0CCAE9B4B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460" y="1546519"/>
            <a:ext cx="2428543" cy="3405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Aura Meaning and Understanding Auras on Whats-Your-Sign.com">
            <a:extLst>
              <a:ext uri="{FF2B5EF4-FFF2-40B4-BE49-F238E27FC236}">
                <a16:creationId xmlns:a16="http://schemas.microsoft.com/office/drawing/2014/main" id="{0468DA29-164A-47CC-AC58-4294F2FE7E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18" y="936000"/>
            <a:ext cx="5579330" cy="249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ntegrations - Connected with Your Systems I Accutics">
            <a:extLst>
              <a:ext uri="{FF2B5EF4-FFF2-40B4-BE49-F238E27FC236}">
                <a16:creationId xmlns:a16="http://schemas.microsoft.com/office/drawing/2014/main" id="{D1D26F89-78F5-4A6E-A797-FF121D6E25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as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767" y="3072695"/>
            <a:ext cx="1467463" cy="3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861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D1F9-4C07-4E0D-AE1C-043AAA18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me move away from Oracle…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586D-0048-4529-B1E4-4113C3EDD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75899-90C4-492A-B430-09B68C9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0108AF4-2EC0-4434-BC7D-F507C2ED5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34" y="913060"/>
            <a:ext cx="6964851" cy="391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acts that will change how you see stormtroopers">
            <a:extLst>
              <a:ext uri="{FF2B5EF4-FFF2-40B4-BE49-F238E27FC236}">
                <a16:creationId xmlns:a16="http://schemas.microsoft.com/office/drawing/2014/main" id="{142A517D-73BD-44C8-8F5F-A53EC499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3" y="828674"/>
            <a:ext cx="742462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FFBB86F-E87E-46D0-8B73-A37CA0D99919}"/>
              </a:ext>
            </a:extLst>
          </p:cNvPr>
          <p:cNvSpPr/>
          <p:nvPr/>
        </p:nvSpPr>
        <p:spPr>
          <a:xfrm>
            <a:off x="5970954" y="4493846"/>
            <a:ext cx="1633415" cy="2450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44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2D1F9-4C07-4E0D-AE1C-043AAA18D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Help me move away from Oracle to … Oracle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4586D-0048-4529-B1E4-4113C3EDD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75899-90C4-492A-B430-09B68C982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0108AF4-2EC0-4434-BC7D-F507C2ED5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834" y="913060"/>
            <a:ext cx="6964851" cy="391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acts that will change how you see stormtroopers">
            <a:extLst>
              <a:ext uri="{FF2B5EF4-FFF2-40B4-BE49-F238E27FC236}">
                <a16:creationId xmlns:a16="http://schemas.microsoft.com/office/drawing/2014/main" id="{142A517D-73BD-44C8-8F5F-A53EC499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53" y="828674"/>
            <a:ext cx="742462" cy="417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76657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EC504C-B2A5-204B-8E96-7956B3D2A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015" y="2675301"/>
            <a:ext cx="3429001" cy="1905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For more information about this Session, please contact:</a:t>
            </a:r>
          </a:p>
          <a:p>
            <a:pPr marL="0" indent="0">
              <a:buNone/>
            </a:pPr>
            <a:r>
              <a:rPr lang="en-US" sz="1500" i="1" dirty="0"/>
              <a:t>Lucas Jellema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FEBE3C-44BE-234F-B3BF-14A4B9610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3085" y="2675301"/>
            <a:ext cx="3429000" cy="19053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500" dirty="0"/>
              <a:t>For details about joining RMOUG, please go to our Join Us Page: </a:t>
            </a:r>
          </a:p>
          <a:p>
            <a:pPr marL="0" indent="0" algn="ctr">
              <a:buNone/>
            </a:pPr>
            <a:r>
              <a:rPr lang="en-US" sz="1500" dirty="0">
                <a:hlinkClick r:id="rId2"/>
              </a:rPr>
              <a:t>rmoug.org/Join Us</a:t>
            </a:r>
            <a:endParaRPr lang="en-US" sz="1500" dirty="0"/>
          </a:p>
          <a:p>
            <a:pPr marL="0" indent="0" algn="ctr">
              <a:buNone/>
            </a:pPr>
            <a:r>
              <a:rPr lang="en-US" sz="1500" dirty="0"/>
              <a:t>or contact:</a:t>
            </a:r>
          </a:p>
          <a:p>
            <a:pPr marL="0" indent="0" algn="ctr">
              <a:buNone/>
            </a:pPr>
            <a:r>
              <a:rPr lang="en-US" sz="1500" dirty="0"/>
              <a:t>Tim </a:t>
            </a:r>
            <a:r>
              <a:rPr lang="en-US" sz="1500" dirty="0" err="1"/>
              <a:t>Mishek</a:t>
            </a:r>
            <a:r>
              <a:rPr lang="en-US" sz="1500" dirty="0"/>
              <a:t>, Membership Director</a:t>
            </a:r>
          </a:p>
          <a:p>
            <a:pPr marL="0" indent="0" algn="ctr">
              <a:buNone/>
            </a:pPr>
            <a:r>
              <a:rPr lang="en-US" sz="1500" dirty="0">
                <a:hlinkClick r:id="rId3"/>
              </a:rPr>
              <a:t>membershipdir@rmoug.org</a:t>
            </a:r>
            <a:endParaRPr lang="en-US" sz="15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Website&#10;&#10;Description automatically generated">
            <a:extLst>
              <a:ext uri="{FF2B5EF4-FFF2-40B4-BE49-F238E27FC236}">
                <a16:creationId xmlns:a16="http://schemas.microsoft.com/office/drawing/2014/main" id="{1FE6F893-9184-4C46-A292-32A7834E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658" y="135928"/>
            <a:ext cx="6194685" cy="209011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C7758CD-EB5E-EB47-B987-8102CC5F6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9995" y="4786818"/>
            <a:ext cx="1886652" cy="358366"/>
          </a:xfrm>
          <a:prstGeom prst="rect">
            <a:avLst/>
          </a:prstGeom>
        </p:spPr>
      </p:pic>
      <p:pic>
        <p:nvPicPr>
          <p:cNvPr id="6" name="Snagit_SNG860">
            <a:extLst>
              <a:ext uri="{FF2B5EF4-FFF2-40B4-BE49-F238E27FC236}">
                <a16:creationId xmlns:a16="http://schemas.microsoft.com/office/drawing/2014/main" id="{FDEFA35B-39A8-46BF-8F02-9EF9B739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37" y="1723133"/>
            <a:ext cx="1114282" cy="1005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6BB95-06F0-4DBE-9A28-E1398578459C}"/>
              </a:ext>
            </a:extLst>
          </p:cNvPr>
          <p:cNvSpPr txBox="1"/>
          <p:nvPr/>
        </p:nvSpPr>
        <p:spPr>
          <a:xfrm>
            <a:off x="994437" y="3537409"/>
            <a:ext cx="301550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</a:t>
            </a:r>
            <a:endParaRPr lang="en-NL" sz="1300" dirty="0" err="1"/>
          </a:p>
        </p:txBody>
      </p:sp>
      <p:pic>
        <p:nvPicPr>
          <p:cNvPr id="10" name="Snagit_SNG834">
            <a:extLst>
              <a:ext uri="{FF2B5EF4-FFF2-40B4-BE49-F238E27FC236}">
                <a16:creationId xmlns:a16="http://schemas.microsoft.com/office/drawing/2014/main" id="{B0636B59-3A24-451E-B635-35AB399C7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093" y="387269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BC6873E4-8769-4A11-B620-E5680FFB5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64" y="3872695"/>
            <a:ext cx="281328" cy="200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1FDE29-F541-487D-AD15-F23E390F9376}"/>
              </a:ext>
            </a:extLst>
          </p:cNvPr>
          <p:cNvSpPr txBox="1"/>
          <p:nvPr/>
        </p:nvSpPr>
        <p:spPr>
          <a:xfrm>
            <a:off x="1288972" y="3866449"/>
            <a:ext cx="245458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@lucasjellema   |    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9B1121-20B4-41F6-AE58-C93B4CD2F61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194141" y="1707895"/>
            <a:ext cx="2880360" cy="64712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F26708-A4E6-4E06-8F7E-31877CB93EA5}"/>
              </a:ext>
            </a:extLst>
          </p:cNvPr>
          <p:cNvGrpSpPr/>
          <p:nvPr/>
        </p:nvGrpSpPr>
        <p:grpSpPr>
          <a:xfrm>
            <a:off x="2269743" y="2492915"/>
            <a:ext cx="1117208" cy="241300"/>
            <a:chOff x="4055964" y="4549843"/>
            <a:chExt cx="924238" cy="17201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F93E8B39-BA09-48C5-9C03-8FA71D0D1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055964" y="4549843"/>
              <a:ext cx="396605" cy="127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D68C7DD8-90BF-4F6B-8EE6-C268F656C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455" y="4549864"/>
              <a:ext cx="460747" cy="17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35DE7B-12B5-4BC0-9A76-34C989BB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</a:p>
        </p:txBody>
      </p:sp>
    </p:spTree>
    <p:extLst>
      <p:ext uri="{BB962C8B-B14F-4D97-AF65-F5344CB8AC3E}">
        <p14:creationId xmlns:p14="http://schemas.microsoft.com/office/powerpoint/2010/main" val="205469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0B22-7867-4B58-ABCD-43B100FB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Expensive is subjective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4782-606F-4407-A1D5-1AF1EB781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r>
              <a:rPr lang="en-US" dirty="0"/>
              <a:t>Cost = </a:t>
            </a:r>
            <a:r>
              <a:rPr lang="en-US" i="1" dirty="0"/>
              <a:t>operating expenses + management costs + maintenance costs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3724A-941A-46E4-9EC2-3EC72271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C3093C-D2E6-4763-A46D-023A15D72C77}"/>
              </a:ext>
            </a:extLst>
          </p:cNvPr>
          <p:cNvSpPr/>
          <p:nvPr/>
        </p:nvSpPr>
        <p:spPr>
          <a:xfrm>
            <a:off x="561380" y="936000"/>
            <a:ext cx="52437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Cost &gt; Benefits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EB2843-4632-440F-A1AE-6AA73701E70B}"/>
              </a:ext>
            </a:extLst>
          </p:cNvPr>
          <p:cNvSpPr/>
          <p:nvPr/>
        </p:nvSpPr>
        <p:spPr>
          <a:xfrm>
            <a:off x="-910139" y="2525097"/>
            <a:ext cx="9567043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Cost of Oracle solution &gt;&gt; </a:t>
            </a:r>
            <a:b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</a:br>
            <a:r>
              <a:rPr lang="en-US" sz="4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					</a:t>
            </a:r>
            <a:r>
              <a:rPr lang="en-US" sz="4000" b="1" cap="none" spc="0" dirty="0">
                <a:ln w="12700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rgbClr val="00B0F0"/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Cost of alternative solution</a:t>
            </a:r>
          </a:p>
        </p:txBody>
      </p:sp>
    </p:spTree>
    <p:extLst>
      <p:ext uri="{BB962C8B-B14F-4D97-AF65-F5344CB8AC3E}">
        <p14:creationId xmlns:p14="http://schemas.microsoft.com/office/powerpoint/2010/main" val="30332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60B22-7867-4B58-ABCD-43B100FB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Migration makes financial sense?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0A4782-606F-4407-A1D5-1AF1EB781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3708230"/>
            <a:ext cx="7528258" cy="1007770"/>
          </a:xfrm>
        </p:spPr>
        <p:txBody>
          <a:bodyPr/>
          <a:lstStyle/>
          <a:p>
            <a:r>
              <a:rPr lang="en-US" dirty="0"/>
              <a:t>migration costs = requirement analysis + design + implementation + test + train + risk mitigation + … </a:t>
            </a:r>
          </a:p>
          <a:p>
            <a:r>
              <a:rPr lang="en-US" dirty="0"/>
              <a:t>consider additional post migration benefits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A3724A-941A-46E4-9EC2-3EC722711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A2A27EF-3B89-4274-AE81-AC010EF55A83}"/>
              </a:ext>
            </a:extLst>
          </p:cNvPr>
          <p:cNvSpPr/>
          <p:nvPr/>
        </p:nvSpPr>
        <p:spPr>
          <a:xfrm>
            <a:off x="517831" y="1321424"/>
            <a:ext cx="7813742" cy="206210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( Current Yearly Solution Cost — </a:t>
            </a:r>
            <a:b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  	Post Migration Yearly Solution Cost</a:t>
            </a:r>
            <a:b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) * 5 years </a:t>
            </a:r>
            <a:b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</a:br>
            <a:r>
              <a:rPr lang="en-US" sz="32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		&gt;&gt; migration costs </a:t>
            </a:r>
            <a:endParaRPr lang="en-US" sz="32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9971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12A3-3A87-4CE8-BED4-6E9A4B27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8580-F53E-448E-BF5A-2BEC72BF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away from … </a:t>
            </a:r>
          </a:p>
          <a:p>
            <a:pPr lvl="1"/>
            <a:r>
              <a:rPr lang="en-US" dirty="0"/>
              <a:t>but: where to?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5CB5B-FA27-406C-B3EF-6FF64235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8194" name="Picture 2" descr="Youth Ministry Outreach - Destination Unknown">
            <a:extLst>
              <a:ext uri="{FF2B5EF4-FFF2-40B4-BE49-F238E27FC236}">
                <a16:creationId xmlns:a16="http://schemas.microsoft.com/office/drawing/2014/main" id="{9172287B-82A7-401D-877D-4445E822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18" y="936000"/>
            <a:ext cx="12287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556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312A3-3A87-4CE8-BED4-6E9A4B274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meant?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98580-F53E-448E-BF5A-2BEC72BFB3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Move away from … </a:t>
            </a:r>
          </a:p>
          <a:p>
            <a:pPr lvl="1"/>
            <a:r>
              <a:rPr lang="en-US" dirty="0"/>
              <a:t>but: where to?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And what is “Oracle”?</a:t>
            </a:r>
          </a:p>
          <a:p>
            <a:pPr lvl="1"/>
            <a:r>
              <a:rPr lang="en-US" dirty="0"/>
              <a:t>why specifically move away from Oracle?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E5CB5B-FA27-406C-B3EF-6FF64235D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Help me move away from Oracle</a:t>
            </a:r>
            <a:endParaRPr lang="nl-NL"/>
          </a:p>
        </p:txBody>
      </p:sp>
      <p:pic>
        <p:nvPicPr>
          <p:cNvPr id="8194" name="Picture 2" descr="Youth Ministry Outreach - Destination Unknown">
            <a:extLst>
              <a:ext uri="{FF2B5EF4-FFF2-40B4-BE49-F238E27FC236}">
                <a16:creationId xmlns:a16="http://schemas.microsoft.com/office/drawing/2014/main" id="{9172287B-82A7-401D-877D-4445E822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618" y="936000"/>
            <a:ext cx="1228725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he Oracle">
            <a:extLst>
              <a:ext uri="{FF2B5EF4-FFF2-40B4-BE49-F238E27FC236}">
                <a16:creationId xmlns:a16="http://schemas.microsoft.com/office/drawing/2014/main" id="{D6265351-A78A-448F-9923-3D768AD86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3132220"/>
            <a:ext cx="2809360" cy="16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A white and blue owl&#10;&#10;Description automatically generated with low confidence">
            <a:extLst>
              <a:ext uri="{FF2B5EF4-FFF2-40B4-BE49-F238E27FC236}">
                <a16:creationId xmlns:a16="http://schemas.microsoft.com/office/drawing/2014/main" id="{AB530049-6AB4-48D6-8923-3C3C3EE05C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348904">
            <a:off x="3396668" y="764442"/>
            <a:ext cx="716675" cy="54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608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13694</TotalTime>
  <Words>1861</Words>
  <Application>Microsoft Office PowerPoint</Application>
  <PresentationFormat>On-screen Show (16:9)</PresentationFormat>
  <Paragraphs>332</Paragraphs>
  <Slides>53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Arial</vt:lpstr>
      <vt:lpstr>Calibri</vt:lpstr>
      <vt:lpstr>Calibri Light</vt:lpstr>
      <vt:lpstr>Caveat</vt:lpstr>
      <vt:lpstr>Segoe UI Black</vt:lpstr>
      <vt:lpstr>Times New Roman</vt:lpstr>
      <vt:lpstr>Office-thema</vt:lpstr>
      <vt:lpstr>Office Theme</vt:lpstr>
      <vt:lpstr>Help me move away from Oracle</vt:lpstr>
      <vt:lpstr>Lucas Jellema  CTO for AMIS | Conclusion Cloud Solution Architect  </vt:lpstr>
      <vt:lpstr>Who Am I?</vt:lpstr>
      <vt:lpstr>Who is asking? Why?</vt:lpstr>
      <vt:lpstr>PowerPoint Presentation</vt:lpstr>
      <vt:lpstr>Expensive is subjective</vt:lpstr>
      <vt:lpstr>Migration makes financial sense?</vt:lpstr>
      <vt:lpstr>What is meant?</vt:lpstr>
      <vt:lpstr>What is meant?</vt:lpstr>
      <vt:lpstr>Oracle moving away from Oracle</vt:lpstr>
      <vt:lpstr>What is Oracle?</vt:lpstr>
      <vt:lpstr>What is Oracle?</vt:lpstr>
      <vt:lpstr>What is Oracle?</vt:lpstr>
      <vt:lpstr>What is Oracle?</vt:lpstr>
      <vt:lpstr>Ce ci </vt:lpstr>
      <vt:lpstr>Ce ci </vt:lpstr>
      <vt:lpstr>Oracle Database </vt:lpstr>
      <vt:lpstr>Oracle in your organization also includes</vt:lpstr>
      <vt:lpstr>Early ‘90s</vt:lpstr>
      <vt:lpstr>Before…</vt:lpstr>
      <vt:lpstr>Era of</vt:lpstr>
      <vt:lpstr>Era of</vt:lpstr>
      <vt:lpstr>Companies gaining competitive advantage</vt:lpstr>
      <vt:lpstr>PowerPoint Presentation</vt:lpstr>
      <vt:lpstr>What happened since then?</vt:lpstr>
      <vt:lpstr>What happened since then?</vt:lpstr>
      <vt:lpstr>What happened since then?</vt:lpstr>
      <vt:lpstr>What happened since then?</vt:lpstr>
      <vt:lpstr>Software Defined… Virtualisation …</vt:lpstr>
      <vt:lpstr>What happened since then?</vt:lpstr>
      <vt:lpstr>What happened since then?</vt:lpstr>
      <vt:lpstr>What happened since then?</vt:lpstr>
      <vt:lpstr>What happened since then?</vt:lpstr>
      <vt:lpstr>What also happened since then?</vt:lpstr>
      <vt:lpstr>Once upon a time</vt:lpstr>
      <vt:lpstr>We ruined the word “Legacy”</vt:lpstr>
      <vt:lpstr>We ruined the word “Legacy”</vt:lpstr>
      <vt:lpstr>Stuck in a not so good place</vt:lpstr>
      <vt:lpstr>That is really what they want to move away from </vt:lpstr>
      <vt:lpstr>Any 15-20+ year old IT system </vt:lpstr>
      <vt:lpstr>What is desired? </vt:lpstr>
      <vt:lpstr>How to go there?</vt:lpstr>
      <vt:lpstr>It does not exist</vt:lpstr>
      <vt:lpstr>6R Strategy for Finding your Route</vt:lpstr>
      <vt:lpstr>My Recommendations</vt:lpstr>
      <vt:lpstr>My Recommendations - 2</vt:lpstr>
      <vt:lpstr>My Recommendations - 3</vt:lpstr>
      <vt:lpstr>Backwards Compatibility can make Complacent</vt:lpstr>
      <vt:lpstr>Embrace and Leverage “The New”</vt:lpstr>
      <vt:lpstr>Ora of Success</vt:lpstr>
      <vt:lpstr>Help me move away from Oracle…</vt:lpstr>
      <vt:lpstr>Help me move away from Oracle to … Oracle</vt:lpstr>
      <vt:lpstr>PowerPoint Presentation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18</cp:revision>
  <dcterms:created xsi:type="dcterms:W3CDTF">2021-10-02T10:22:42Z</dcterms:created>
  <dcterms:modified xsi:type="dcterms:W3CDTF">2022-02-06T11:37:57Z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2022-02-06T11:37:56Z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e84a2aad-ccb1-421a-8340-12bce601b255</vt:lpwstr>
  </property>
  <property fmtid="{D5CDD505-2E9C-101B-9397-08002B2CF9AE}" pid="9" name="MSIP_Label_36148d1e-9119-4a03-b039-d8188704cf2a_ContentBits">
    <vt:lpwstr>1</vt:lpwstr>
  </property>
</Properties>
</file>